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33"/>
  </p:notesMasterIdLst>
  <p:handoutMasterIdLst>
    <p:handoutMasterId r:id="rId34"/>
  </p:handoutMasterIdLst>
  <p:sldIdLst>
    <p:sldId id="1305" r:id="rId6"/>
    <p:sldId id="1326" r:id="rId7"/>
    <p:sldId id="1321" r:id="rId8"/>
    <p:sldId id="1320" r:id="rId9"/>
    <p:sldId id="1313" r:id="rId10"/>
    <p:sldId id="1314" r:id="rId11"/>
    <p:sldId id="1329" r:id="rId12"/>
    <p:sldId id="1289" r:id="rId13"/>
    <p:sldId id="1253" r:id="rId14"/>
    <p:sldId id="1254" r:id="rId15"/>
    <p:sldId id="1256" r:id="rId16"/>
    <p:sldId id="1307" r:id="rId17"/>
    <p:sldId id="1295" r:id="rId18"/>
    <p:sldId id="1333" r:id="rId19"/>
    <p:sldId id="1245" r:id="rId20"/>
    <p:sldId id="1300" r:id="rId21"/>
    <p:sldId id="1330" r:id="rId22"/>
    <p:sldId id="1316" r:id="rId23"/>
    <p:sldId id="1331" r:id="rId24"/>
    <p:sldId id="1332" r:id="rId25"/>
    <p:sldId id="1315" r:id="rId26"/>
    <p:sldId id="1277" r:id="rId27"/>
    <p:sldId id="1319" r:id="rId28"/>
    <p:sldId id="1312" r:id="rId29"/>
    <p:sldId id="1294" r:id="rId30"/>
    <p:sldId id="1328" r:id="rId31"/>
    <p:sldId id="1265"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6699FF"/>
    <a:srgbClr val="9999FF"/>
    <a:srgbClr val="FF9966"/>
    <a:srgbClr val="FF9900"/>
    <a:srgbClr val="008080"/>
    <a:srgbClr val="FF3300"/>
    <a:srgbClr val="CC0000"/>
    <a:srgbClr val="CC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92569" autoAdjust="0"/>
  </p:normalViewPr>
  <p:slideViewPr>
    <p:cSldViewPr>
      <p:cViewPr varScale="1">
        <p:scale>
          <a:sx n="54" d="100"/>
          <a:sy n="54" d="100"/>
        </p:scale>
        <p:origin x="243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8"/>
    </p:cViewPr>
  </p:sorterViewPr>
  <p:notesViewPr>
    <p:cSldViewPr>
      <p:cViewPr varScale="1">
        <p:scale>
          <a:sx n="76" d="100"/>
          <a:sy n="76" d="100"/>
        </p:scale>
        <p:origin x="-2076"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Initial Peer Review</a:t>
          </a:r>
        </a:p>
      </dgm:t>
      <dgm:extLst>
        <a:ext uri="{E40237B7-FDA0-4F09-8148-C483321AD2D9}">
          <dgm14:cNvPr xmlns:dgm14="http://schemas.microsoft.com/office/drawing/2010/diagram" id="0" name="" descr="Graphic representation of the peer review process from application submission to the funding decision"/>
        </a:ext>
      </dgm:extLs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1416" custLinFactNeighborY="1220">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accent1">
              <a:lumMod val="75000"/>
            </a:schemeClr>
          </a:solidFill>
        </a:ln>
      </dgm:spPr>
      <dgm:extLst>
        <a:ext uri="{E40237B7-FDA0-4F09-8148-C483321AD2D9}">
          <dgm14:cNvPr xmlns:dgm14="http://schemas.microsoft.com/office/drawing/2010/diagram" id="0" name="" descr="Understand the Process: Checks and Balances.  &#10;The slide presents a series of steps in the peer review process, from application submission through receipt and referral, initial peer review and National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57444" custLinFactNeighborY="1263">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2942" custLinFactNeighborX="-100000" custLinFactNeighborY="424">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rgbClr val="CCFF66"/>
        </a:solidFill>
        <a:ln>
          <a:solidFill>
            <a:schemeClr val="accent1">
              <a:lumMod val="75000"/>
            </a:schemeClr>
          </a:solidFill>
        </a:ln>
      </dgm:spPr>
      <dgm:t>
        <a:bodyPr/>
        <a:lstStyle/>
        <a:p>
          <a:r>
            <a:rPr lang="en-US" sz="1800" b="0" dirty="0">
              <a:solidFill>
                <a:srgbClr val="C00000"/>
              </a:solidFill>
            </a:rPr>
            <a:t>90 – Lowest Impact</a:t>
          </a:r>
        </a:p>
      </dgm:t>
      <dgm:extLst>
        <a:ext uri="{E40237B7-FDA0-4F09-8148-C483321AD2D9}">
          <dgm14:cNvPr xmlns:dgm14="http://schemas.microsoft.com/office/drawing/2010/diagram" id="0" name="" descr="Final Impact Scores&#10;&#10;The slide contains two arrows, one pointing left to denote the score of 90 as the lowest impact score and the other pointing right to denote 10 as the highest impact score."/>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rgbClr val="CCFF66"/>
        </a:solidFill>
        <a:ln>
          <a:solidFill>
            <a:schemeClr val="accent1">
              <a:lumMod val="75000"/>
            </a:schemeClr>
          </a:solidFill>
        </a:ln>
      </dgm:spPr>
      <dgm:t>
        <a:bodyPr/>
        <a:lstStyle/>
        <a:p>
          <a:r>
            <a:rPr lang="en-US" sz="1800" b="0" dirty="0">
              <a:solidFill>
                <a:srgbClr val="C00000"/>
              </a:solidFill>
            </a:rPr>
            <a:t>10 – Highest Impact</a:t>
          </a:r>
          <a:endParaRPr lang="en-US" sz="1800" b="0" i="0" dirty="0">
            <a:solidFill>
              <a:srgbClr val="C00000"/>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1171" custScaleY="100514" custRadScaleRad="100000">
        <dgm:presLayoutVars>
          <dgm:bulletEnabled val="1"/>
        </dgm:presLayoutVars>
      </dgm:prSet>
      <dgm:spPr/>
    </dgm:pt>
    <dgm:pt modelId="{678F1EC2-DAB8-4ECB-B4D4-E2D21C35D749}" type="pres">
      <dgm:prSet presAssocID="{F703CEAB-C056-4077-B5BE-3205D3042F8A}" presName="arrow" presStyleLbl="node1" presStyleIdx="1" presStyleCnt="2" custScaleX="121171" custScaleY="100514">
        <dgm:presLayoutVars>
          <dgm:bulletEnabled val="1"/>
        </dgm:presLayoutVars>
      </dgm:prSet>
      <dgm:spPr/>
    </dgm:pt>
  </dgm:ptLst>
  <dgm:cxnLst>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01FEF4D1-0E0A-440F-9908-08165C066B5D}" type="presOf" srcId="{E1846116-3B2F-4A2C-8ED3-8B0E36DC2991}" destId="{14F2A801-5449-4D9D-AA52-8EBF2C273C3E}" srcOrd="0" destOrd="0" presId="urn:microsoft.com/office/officeart/2005/8/layout/arrow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rgbClr val="CCFF66"/>
        </a:solidFill>
        <a:ln>
          <a:solidFill>
            <a:schemeClr val="accent1">
              <a:lumMod val="75000"/>
            </a:schemeClr>
          </a:solidFill>
        </a:ln>
      </dgm:spPr>
      <dgm:t>
        <a:bodyPr/>
        <a:lstStyle/>
        <a:p>
          <a:r>
            <a:rPr lang="en-US" sz="1800" b="0" dirty="0">
              <a:solidFill>
                <a:srgbClr val="C00000"/>
              </a:solidFill>
            </a:rPr>
            <a:t>ND</a:t>
          </a:r>
          <a:r>
            <a:rPr lang="en-US" sz="1800" b="0" dirty="0">
              <a:solidFill>
                <a:schemeClr val="tx1"/>
              </a:solidFill>
            </a:rPr>
            <a:t>  </a:t>
          </a: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rgbClr val="CCFF66"/>
        </a:solidFill>
        <a:ln>
          <a:solidFill>
            <a:schemeClr val="accent1">
              <a:lumMod val="75000"/>
            </a:schemeClr>
          </a:solidFill>
        </a:ln>
      </dgm:spPr>
      <dgm:t>
        <a:bodyPr/>
        <a:lstStyle/>
        <a:p>
          <a:r>
            <a:rPr lang="en-US" sz="1800" b="0" dirty="0">
              <a:solidFill>
                <a:srgbClr val="C00000"/>
              </a:solidFill>
            </a:rPr>
            <a:t>Scored</a:t>
          </a: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pt>
    <dgm:pt modelId="{678F1EC2-DAB8-4ECB-B4D4-E2D21C35D749}" type="pres">
      <dgm:prSet presAssocID="{F703CEAB-C056-4077-B5BE-3205D3042F8A}" presName="arrow" presStyleLbl="node1" presStyleIdx="1" presStyleCnt="2" custScaleX="124718">
        <dgm:presLayoutVars>
          <dgm:bulletEnabled val="1"/>
        </dgm:presLayoutVars>
      </dgm:prSet>
      <dgm:spPr/>
    </dgm:pt>
  </dgm:ptLst>
  <dgm:cxnLst>
    <dgm:cxn modelId="{2BB7183B-0EE5-4F32-AA07-AFA11856CA4F}" type="presOf" srcId="{F703CEAB-C056-4077-B5BE-3205D3042F8A}" destId="{678F1EC2-DAB8-4ECB-B4D4-E2D21C35D749}"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5F0A8F1-8FDC-41A3-9BC6-DDB19ACB1745}" type="presOf" srcId="{E1846116-3B2F-4A2C-8ED3-8B0E36DC2991}" destId="{14F2A801-5449-4D9D-AA52-8EBF2C273C3E}" srcOrd="0" destOrd="0" presId="urn:microsoft.com/office/officeart/2005/8/layout/arrow1"/>
    <dgm:cxn modelId="{CADD1EFB-6B40-4D7E-B2CD-87287BEFD622}" type="presOf" srcId="{903B16BE-8294-4F3B-B502-6A94E3D3F4D8}" destId="{A58DD199-F80F-4485-9847-8A3C76C4DCE3}"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741" custLinFactNeighborY="-497">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tx1"/>
          </a:solidFill>
        </a:ln>
      </dgm:spPr>
      <dgm:extLst>
        <a:ext uri="{E40237B7-FDA0-4F09-8148-C483321AD2D9}">
          <dgm14:cNvPr xmlns:dgm14="http://schemas.microsoft.com/office/drawing/2010/diagram" id="0" name="" descr="Understand the Process&#10;  &#10;The slide presents a series of steps in the peer review process, from application submission through receipt and referral, initial peer review and National 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2400" custLinFactNeighborY="-144">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63605" custLinFactNeighborY="-1411">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3935" custLinFactNeighborX="-100000" custLinFactNeighborY="-2770">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custT="1"/>
      <dgm:spPr>
        <a:solidFill>
          <a:schemeClr val="bg1"/>
        </a:solidFill>
        <a:ln w="19050">
          <a:solidFill>
            <a:schemeClr val="accent1">
              <a:lumMod val="75000"/>
            </a:schemeClr>
          </a:solidFill>
        </a:ln>
      </dgm:spPr>
      <dgm:t>
        <a:bodyPr/>
        <a:lstStyle/>
        <a:p>
          <a:pPr algn="ctr"/>
          <a:r>
            <a:rPr lang="en-US" sz="1800"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custT="1"/>
      <dgm:spPr>
        <a:solidFill>
          <a:schemeClr val="bg1"/>
        </a:solidFill>
        <a:ln w="19050">
          <a:solidFill>
            <a:schemeClr val="accent1">
              <a:lumMod val="75000"/>
            </a:schemeClr>
          </a:solidFill>
        </a:ln>
      </dgm:spPr>
      <dgm:t>
        <a:bodyPr/>
        <a:lstStyle/>
        <a:p>
          <a:pPr algn="ctr"/>
          <a:r>
            <a:rPr lang="en-US" sz="1800" b="0" dirty="0">
              <a:solidFill>
                <a:schemeClr val="tx1"/>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custT="1"/>
      <dgm:spPr>
        <a:solidFill>
          <a:schemeClr val="bg1"/>
        </a:solidFill>
        <a:ln w="38100">
          <a:solidFill>
            <a:schemeClr val="accent1">
              <a:lumMod val="75000"/>
            </a:schemeClr>
          </a:solidFill>
        </a:ln>
      </dgm:spPr>
      <dgm:t>
        <a:bodyPr/>
        <a:lstStyle/>
        <a:p>
          <a:pPr algn="ctr"/>
          <a:r>
            <a:rPr lang="en-US" sz="1800" dirty="0">
              <a:solidFill>
                <a:srgbClr val="C00000"/>
              </a:solidFill>
            </a:rPr>
            <a:t>National Advisory Council</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NeighborX="741" custLinFactNeighborY="-497">
        <dgm:style>
          <a:lnRef idx="1">
            <a:schemeClr val="accent2"/>
          </a:lnRef>
          <a:fillRef idx="2">
            <a:schemeClr val="accent2"/>
          </a:fillRef>
          <a:effectRef idx="1">
            <a:schemeClr val="accent2"/>
          </a:effectRef>
          <a:fontRef idx="minor">
            <a:schemeClr val="dk1"/>
          </a:fontRef>
        </dgm:style>
      </dgm:prSet>
      <dgm:spPr>
        <a:solidFill>
          <a:srgbClr val="CCFF66"/>
        </a:solidFill>
        <a:ln w="9525">
          <a:solidFill>
            <a:schemeClr val="tx1"/>
          </a:solidFill>
        </a:ln>
      </dgm:spPr>
      <dgm:extLst>
        <a:ext uri="{E40237B7-FDA0-4F09-8148-C483321AD2D9}">
          <dgm14:cNvPr xmlns:dgm14="http://schemas.microsoft.com/office/drawing/2010/diagram" id="0" name="" descr="Understand the Process&#10;  &#10;The slide presents a series of steps in the peer review process, from application submission through receipt and referral, initial peer review and National Advisory Council review."/>
        </a:ext>
      </dgm:extLst>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2400" custLinFactNeighborY="-144">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custLinFactNeighborX="-63605" custLinFactNeighborY="-1411">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custLinFactX="-3935" custLinFactNeighborX="-100000" custLinFactNeighborY="-2770">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0" y="0"/>
          <a:ext cx="4543450" cy="2247413"/>
        </a:xfrm>
        <a:prstGeom prst="rightArrow">
          <a:avLst/>
        </a:prstGeom>
        <a:solidFill>
          <a:srgbClr val="CCFF66"/>
        </a:solidFill>
        <a:ln w="9525" cap="flat" cmpd="sng" algn="ctr">
          <a:solidFill>
            <a:schemeClr val="accent1">
              <a:lumMod val="75000"/>
            </a:schemeClr>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0" y="679446"/>
          <a:ext cx="1404724" cy="898965"/>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43884" y="723330"/>
        <a:ext cx="1316956" cy="811197"/>
      </dsp:txXfrm>
    </dsp:sp>
    <dsp:sp modelId="{AFFFD6BB-3A68-4896-AD9C-C896987AE075}">
      <dsp:nvSpPr>
        <dsp:cNvPr id="0" name=""/>
        <dsp:cNvSpPr/>
      </dsp:nvSpPr>
      <dsp:spPr>
        <a:xfrm>
          <a:off x="1475059" y="685577"/>
          <a:ext cx="1404724" cy="898965"/>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Initial Peer Review</a:t>
          </a:r>
        </a:p>
      </dsp:txBody>
      <dsp:txXfrm>
        <a:off x="1518943" y="729461"/>
        <a:ext cx="1316956" cy="811197"/>
      </dsp:txXfrm>
    </dsp:sp>
    <dsp:sp modelId="{1156BD30-4BC7-4DB7-ACB4-7424877C543E}">
      <dsp:nvSpPr>
        <dsp:cNvPr id="0" name=""/>
        <dsp:cNvSpPr/>
      </dsp:nvSpPr>
      <dsp:spPr>
        <a:xfrm>
          <a:off x="2932761" y="678035"/>
          <a:ext cx="1404724" cy="898965"/>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National Advisory Council</a:t>
          </a:r>
        </a:p>
      </dsp:txBody>
      <dsp:txXfrm>
        <a:off x="2976645" y="721919"/>
        <a:ext cx="1316956" cy="811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33777" y="232"/>
          <a:ext cx="1533446" cy="1272027"/>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90 – Lowest Impact</a:t>
          </a:r>
        </a:p>
      </dsp:txBody>
      <dsp:txXfrm rot="5400000">
        <a:off x="219538" y="252883"/>
        <a:ext cx="1049422" cy="766723"/>
      </dsp:txXfrm>
    </dsp:sp>
    <dsp:sp modelId="{678F1EC2-DAB8-4ECB-B4D4-E2D21C35D749}">
      <dsp:nvSpPr>
        <dsp:cNvPr id="0" name=""/>
        <dsp:cNvSpPr/>
      </dsp:nvSpPr>
      <dsp:spPr>
        <a:xfrm rot="5400000">
          <a:off x="1876930" y="232"/>
          <a:ext cx="1533446" cy="1272027"/>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10 – Highest Impact</a:t>
          </a:r>
          <a:endParaRPr lang="en-US" sz="1800" b="0" i="0" kern="1200" dirty="0">
            <a:solidFill>
              <a:srgbClr val="C00000"/>
            </a:solidFill>
          </a:endParaRPr>
        </a:p>
      </dsp:txBody>
      <dsp:txXfrm rot="-5400000">
        <a:off x="2007640" y="252884"/>
        <a:ext cx="1049422" cy="766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58446" y="580"/>
          <a:ext cx="1608063" cy="1290042"/>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ND</a:t>
          </a:r>
          <a:r>
            <a:rPr lang="en-US" sz="1800" b="0" kern="1200" dirty="0">
              <a:solidFill>
                <a:schemeClr val="tx1"/>
              </a:solidFill>
            </a:rPr>
            <a:t>  </a:t>
          </a:r>
        </a:p>
      </dsp:txBody>
      <dsp:txXfrm rot="5400000">
        <a:off x="226322" y="243585"/>
        <a:ext cx="1064285" cy="804031"/>
      </dsp:txXfrm>
    </dsp:sp>
    <dsp:sp modelId="{678F1EC2-DAB8-4ECB-B4D4-E2D21C35D749}">
      <dsp:nvSpPr>
        <dsp:cNvPr id="0" name=""/>
        <dsp:cNvSpPr/>
      </dsp:nvSpPr>
      <dsp:spPr>
        <a:xfrm rot="5400000">
          <a:off x="1902476" y="580"/>
          <a:ext cx="1608914" cy="1290042"/>
        </a:xfrm>
        <a:prstGeom prst="upArrow">
          <a:avLst>
            <a:gd name="adj1" fmla="val 50000"/>
            <a:gd name="adj2" fmla="val 35000"/>
          </a:avLst>
        </a:prstGeom>
        <a:solidFill>
          <a:srgbClr val="CCFF66"/>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C00000"/>
              </a:solidFill>
            </a:rPr>
            <a:t>Scored</a:t>
          </a:r>
        </a:p>
      </dsp:txBody>
      <dsp:txXfrm rot="-5400000">
        <a:off x="2061912" y="243373"/>
        <a:ext cx="1064285" cy="804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543450" cy="2350640"/>
        </a:xfrm>
        <a:prstGeom prst="rightArrow">
          <a:avLst/>
        </a:prstGeom>
        <a:solidFill>
          <a:srgbClr val="CCFF66"/>
        </a:solidFill>
        <a:ln w="9525" cap="flat" cmpd="sng" algn="ctr">
          <a:solidFill>
            <a:schemeClr val="tx1"/>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5452" y="703838"/>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51352" y="749738"/>
        <a:ext cx="1271235" cy="848456"/>
      </dsp:txXfrm>
    </dsp:sp>
    <dsp:sp modelId="{AFFFD6BB-3A68-4896-AD9C-C896987AE075}">
      <dsp:nvSpPr>
        <dsp:cNvPr id="0" name=""/>
        <dsp:cNvSpPr/>
      </dsp:nvSpPr>
      <dsp:spPr>
        <a:xfrm>
          <a:off x="1445715" y="691924"/>
          <a:ext cx="1363035" cy="940256"/>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Initial Peer Review</a:t>
          </a:r>
        </a:p>
      </dsp:txBody>
      <dsp:txXfrm>
        <a:off x="1491615" y="737824"/>
        <a:ext cx="1271235" cy="848456"/>
      </dsp:txXfrm>
    </dsp:sp>
    <dsp:sp modelId="{1156BD30-4BC7-4DB7-ACB4-7424877C543E}">
      <dsp:nvSpPr>
        <dsp:cNvPr id="0" name=""/>
        <dsp:cNvSpPr/>
      </dsp:nvSpPr>
      <dsp:spPr>
        <a:xfrm>
          <a:off x="2899608" y="679146"/>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National Advisory Council</a:t>
          </a:r>
        </a:p>
      </dsp:txBody>
      <dsp:txXfrm>
        <a:off x="2945508" y="725046"/>
        <a:ext cx="1271235" cy="848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543450" cy="2350640"/>
        </a:xfrm>
        <a:prstGeom prst="rightArrow">
          <a:avLst/>
        </a:prstGeom>
        <a:solidFill>
          <a:srgbClr val="CCFF66"/>
        </a:solidFill>
        <a:ln w="9525" cap="flat" cmpd="sng" algn="ctr">
          <a:solidFill>
            <a:schemeClr val="tx1"/>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sp>
    <dsp:sp modelId="{67A759F8-4EA0-4AD3-8B6C-2CD3AB4A4A95}">
      <dsp:nvSpPr>
        <dsp:cNvPr id="0" name=""/>
        <dsp:cNvSpPr/>
      </dsp:nvSpPr>
      <dsp:spPr>
        <a:xfrm>
          <a:off x="5452" y="703838"/>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Receipt and Referral</a:t>
          </a:r>
        </a:p>
      </dsp:txBody>
      <dsp:txXfrm>
        <a:off x="51352" y="749738"/>
        <a:ext cx="1271235" cy="848456"/>
      </dsp:txXfrm>
    </dsp:sp>
    <dsp:sp modelId="{AFFFD6BB-3A68-4896-AD9C-C896987AE075}">
      <dsp:nvSpPr>
        <dsp:cNvPr id="0" name=""/>
        <dsp:cNvSpPr/>
      </dsp:nvSpPr>
      <dsp:spPr>
        <a:xfrm>
          <a:off x="1445715" y="691924"/>
          <a:ext cx="1363035" cy="940256"/>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Initial Peer Review</a:t>
          </a:r>
        </a:p>
      </dsp:txBody>
      <dsp:txXfrm>
        <a:off x="1491615" y="737824"/>
        <a:ext cx="1271235" cy="848456"/>
      </dsp:txXfrm>
    </dsp:sp>
    <dsp:sp modelId="{1156BD30-4BC7-4DB7-ACB4-7424877C543E}">
      <dsp:nvSpPr>
        <dsp:cNvPr id="0" name=""/>
        <dsp:cNvSpPr/>
      </dsp:nvSpPr>
      <dsp:spPr>
        <a:xfrm>
          <a:off x="2899608" y="679146"/>
          <a:ext cx="1363035" cy="940256"/>
        </a:xfrm>
        <a:prstGeom prst="roundRect">
          <a:avLst/>
        </a:prstGeom>
        <a:solidFill>
          <a:schemeClr val="bg1"/>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National Advisory Council</a:t>
          </a:r>
        </a:p>
      </dsp:txBody>
      <dsp:txXfrm>
        <a:off x="2945508" y="725046"/>
        <a:ext cx="1271235" cy="8484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1843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1843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1843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409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410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a:t>
            </a:fld>
            <a:endParaRPr lang="en-US" dirty="0"/>
          </a:p>
        </p:txBody>
      </p:sp>
    </p:spTree>
    <p:extLst>
      <p:ext uri="{BB962C8B-B14F-4D97-AF65-F5344CB8AC3E}">
        <p14:creationId xmlns:p14="http://schemas.microsoft.com/office/powerpoint/2010/main" val="2838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211961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20</a:t>
            </a:fld>
            <a:endParaRPr lang="en-US" dirty="0"/>
          </a:p>
        </p:txBody>
      </p:sp>
    </p:spTree>
    <p:extLst>
      <p:ext uri="{BB962C8B-B14F-4D97-AF65-F5344CB8AC3E}">
        <p14:creationId xmlns:p14="http://schemas.microsoft.com/office/powerpoint/2010/main" val="42959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viewPolicyOfficer@mail.nih.gov" TargetMode="External"/><Relationship Id="rId2" Type="http://schemas.openxmlformats.org/officeDocument/2006/relationships/hyperlink" Target="mailto:ameros@od.nih.gov"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ublic.uat.era.nih.gov/comm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rants.nih.gov/policy/natural-disasters/corona-virus/review-process.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grants.nih.gov/grants/PeerReview22713webv2.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grants.nih.gov/grants/guide/listserv.htm" TargetMode="External"/><Relationship Id="rId2" Type="http://schemas.openxmlformats.org/officeDocument/2006/relationships/hyperlink" Target="https://nexus.od.nih.gov/all/category/blog/open-mike/"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5" Type="http://schemas.openxmlformats.org/officeDocument/2006/relationships/hyperlink" Target="http://grants.nih.gov/grants/guide/index.html" TargetMode="External"/><Relationship Id="rId4" Type="http://schemas.openxmlformats.org/officeDocument/2006/relationships/hyperlink" Target="http://public.csr.nih.gov/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07EC-9226-4A69-8A31-5B377C4ACC91}"/>
              </a:ext>
            </a:extLst>
          </p:cNvPr>
          <p:cNvSpPr>
            <a:spLocks noGrp="1"/>
          </p:cNvSpPr>
          <p:nvPr>
            <p:ph type="title"/>
          </p:nvPr>
        </p:nvSpPr>
        <p:spPr>
          <a:xfrm>
            <a:off x="0" y="184537"/>
            <a:ext cx="9144000" cy="1371600"/>
          </a:xfrm>
        </p:spPr>
        <p:txBody>
          <a:bodyPr>
            <a:normAutofit/>
          </a:bodyPr>
          <a:lstStyle/>
          <a:p>
            <a:pPr algn="ctr"/>
            <a:r>
              <a:rPr lang="en-US" sz="4000" dirty="0">
                <a:solidFill>
                  <a:schemeClr val="accent3">
                    <a:lumMod val="50000"/>
                  </a:schemeClr>
                </a:solidFill>
              </a:rPr>
              <a:t>Let’s Look at Peer Review</a:t>
            </a:r>
          </a:p>
        </p:txBody>
      </p:sp>
      <p:sp>
        <p:nvSpPr>
          <p:cNvPr id="3" name="Slide Number Placeholder 2">
            <a:extLst>
              <a:ext uri="{FF2B5EF4-FFF2-40B4-BE49-F238E27FC236}">
                <a16:creationId xmlns:a16="http://schemas.microsoft.com/office/drawing/2014/main" id="{088DC540-5594-4831-B302-28BD9A49D5BF}"/>
              </a:ext>
            </a:extLst>
          </p:cNvPr>
          <p:cNvSpPr>
            <a:spLocks noGrp="1"/>
          </p:cNvSpPr>
          <p:nvPr>
            <p:ph type="sldNum" sz="quarter" idx="12"/>
          </p:nvPr>
        </p:nvSpPr>
        <p:spPr/>
        <p:txBody>
          <a:bodyPr/>
          <a:lstStyle/>
          <a:p>
            <a:pPr>
              <a:defRPr/>
            </a:pPr>
            <a:fld id="{371CDBCC-57D6-4AF4-91B3-EB8BA5111C2A}" type="slidenum">
              <a:rPr lang="en-US" smtClean="0"/>
              <a:pPr>
                <a:defRPr/>
              </a:pPr>
              <a:t>1</a:t>
            </a:fld>
            <a:endParaRPr lang="en-US" dirty="0"/>
          </a:p>
        </p:txBody>
      </p:sp>
      <p:sp>
        <p:nvSpPr>
          <p:cNvPr id="4" name="TextBox 3">
            <a:extLst>
              <a:ext uri="{FF2B5EF4-FFF2-40B4-BE49-F238E27FC236}">
                <a16:creationId xmlns:a16="http://schemas.microsoft.com/office/drawing/2014/main" id="{871FAE16-C0ED-43A6-BA9C-966E3C07FA36}"/>
              </a:ext>
            </a:extLst>
          </p:cNvPr>
          <p:cNvSpPr txBox="1"/>
          <p:nvPr/>
        </p:nvSpPr>
        <p:spPr>
          <a:xfrm>
            <a:off x="2671986" y="3469193"/>
            <a:ext cx="3800015" cy="1077218"/>
          </a:xfrm>
          <a:prstGeom prst="rect">
            <a:avLst/>
          </a:prstGeom>
          <a:solidFill>
            <a:srgbClr val="CCFF66"/>
          </a:solidFill>
        </p:spPr>
        <p:txBody>
          <a:bodyPr wrap="none" rtlCol="0">
            <a:spAutoFit/>
          </a:bodyPr>
          <a:lstStyle/>
          <a:p>
            <a:pPr algn="ctr"/>
            <a:r>
              <a:rPr lang="en-US" sz="3200" dirty="0"/>
              <a:t>NIH Virtual Seminar</a:t>
            </a:r>
          </a:p>
          <a:p>
            <a:pPr algn="ctr"/>
            <a:r>
              <a:rPr lang="en-US" sz="3200" dirty="0"/>
              <a:t>October 28, 2020</a:t>
            </a:r>
          </a:p>
        </p:txBody>
      </p:sp>
      <p:sp>
        <p:nvSpPr>
          <p:cNvPr id="5" name="TextBox 4">
            <a:extLst>
              <a:ext uri="{FF2B5EF4-FFF2-40B4-BE49-F238E27FC236}">
                <a16:creationId xmlns:a16="http://schemas.microsoft.com/office/drawing/2014/main" id="{51B9E99E-550C-4DE4-92D0-EDAC4EEAEF20}"/>
              </a:ext>
            </a:extLst>
          </p:cNvPr>
          <p:cNvSpPr txBox="1"/>
          <p:nvPr/>
        </p:nvSpPr>
        <p:spPr>
          <a:xfrm>
            <a:off x="1955411" y="4724400"/>
            <a:ext cx="5233163" cy="1754326"/>
          </a:xfrm>
          <a:prstGeom prst="rect">
            <a:avLst/>
          </a:prstGeom>
          <a:noFill/>
        </p:spPr>
        <p:txBody>
          <a:bodyPr wrap="none" rtlCol="0">
            <a:spAutoFit/>
          </a:bodyPr>
          <a:lstStyle/>
          <a:p>
            <a:pPr algn="ctr"/>
            <a:r>
              <a:rPr lang="en-US" dirty="0"/>
              <a:t>Sally Amero, Ph.D.</a:t>
            </a:r>
          </a:p>
          <a:p>
            <a:pPr algn="ctr"/>
            <a:r>
              <a:rPr lang="en-US" dirty="0"/>
              <a:t>NIH Review Policy Officer</a:t>
            </a:r>
          </a:p>
          <a:p>
            <a:pPr algn="ctr"/>
            <a:r>
              <a:rPr lang="en-US" dirty="0"/>
              <a:t>NIH Extramural Research Integrity Liaison Officer</a:t>
            </a:r>
          </a:p>
          <a:p>
            <a:pPr algn="ctr"/>
            <a:r>
              <a:rPr lang="en-US" dirty="0"/>
              <a:t>NIH Office of Extramural Research</a:t>
            </a:r>
          </a:p>
          <a:p>
            <a:pPr algn="ctr"/>
            <a:r>
              <a:rPr lang="en-US" dirty="0">
                <a:hlinkClick r:id="rId2"/>
              </a:rPr>
              <a:t>ameros@od.nih.gov</a:t>
            </a:r>
            <a:endParaRPr lang="en-US" dirty="0"/>
          </a:p>
          <a:p>
            <a:pPr algn="ctr"/>
            <a:r>
              <a:rPr lang="en-US" dirty="0">
                <a:hlinkClick r:id="rId3"/>
              </a:rPr>
              <a:t>ReviewPolicyOfficer@mail.nih.gov</a:t>
            </a:r>
            <a:endParaRPr lang="en-US" dirty="0"/>
          </a:p>
        </p:txBody>
      </p:sp>
      <p:pic>
        <p:nvPicPr>
          <p:cNvPr id="1026" name="Picture 2" descr="Let's Look at Peer Review: COVID-19 Edition&#10;&#10;The slide shows a cartoon of 12 individuals in an online meeting.">
            <a:extLst>
              <a:ext uri="{FF2B5EF4-FFF2-40B4-BE49-F238E27FC236}">
                <a16:creationId xmlns:a16="http://schemas.microsoft.com/office/drawing/2014/main" id="{2DAC49A1-98D1-4743-987B-379E830BB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569" y="1219200"/>
            <a:ext cx="2990850" cy="23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4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400" dirty="0">
                <a:solidFill>
                  <a:schemeClr val="accent5">
                    <a:lumMod val="50000"/>
                  </a:schemeClr>
                </a:solidFill>
              </a:rPr>
              <a:t>Final Impact Scores</a:t>
            </a:r>
          </a:p>
        </p:txBody>
      </p:sp>
      <p:sp>
        <p:nvSpPr>
          <p:cNvPr id="4" name="Rectangle 3"/>
          <p:cNvSpPr/>
          <p:nvPr/>
        </p:nvSpPr>
        <p:spPr>
          <a:xfrm>
            <a:off x="228600" y="1295400"/>
            <a:ext cx="8686800" cy="269304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400" dirty="0"/>
              <a:t>Each member (w/o COI) votes after discussion</a:t>
            </a:r>
          </a:p>
          <a:p>
            <a:pPr marL="1028700" lvl="1" indent="-228600">
              <a:spcBef>
                <a:spcPts val="300"/>
              </a:spcBef>
              <a:spcAft>
                <a:spcPts val="300"/>
              </a:spcAft>
              <a:buFont typeface="Arial" panose="020B0604020202020204" pitchFamily="34" charset="0"/>
              <a:buChar char="̶"/>
            </a:pPr>
            <a:r>
              <a:rPr lang="en-US" sz="2200" dirty="0"/>
              <a:t>Not just assigned reviewers</a:t>
            </a:r>
          </a:p>
          <a:p>
            <a:pPr marL="1028700" lvl="1" indent="-228600">
              <a:spcBef>
                <a:spcPts val="300"/>
              </a:spcBef>
              <a:spcAft>
                <a:spcPts val="300"/>
              </a:spcAft>
              <a:buFont typeface="Arial" panose="020B0604020202020204" pitchFamily="34" charset="0"/>
              <a:buChar char="̶"/>
            </a:pPr>
            <a:r>
              <a:rPr lang="en-US" sz="2200" dirty="0"/>
              <a:t>Voted by private ballot at the meeting</a:t>
            </a:r>
          </a:p>
          <a:p>
            <a:pPr marL="1028700" lvl="1" indent="-228600">
              <a:spcBef>
                <a:spcPts val="300"/>
              </a:spcBef>
              <a:spcAft>
                <a:spcPts val="300"/>
              </a:spcAft>
              <a:buFont typeface="Arial" panose="020B0604020202020204" pitchFamily="34" charset="0"/>
              <a:buChar char="̶"/>
            </a:pPr>
            <a:r>
              <a:rPr lang="en-US" sz="2200" dirty="0"/>
              <a:t>Averaged and multiplied by 10</a:t>
            </a:r>
          </a:p>
          <a:p>
            <a:pPr marL="365760" indent="-256032">
              <a:spcBef>
                <a:spcPts val="300"/>
              </a:spcBef>
              <a:spcAft>
                <a:spcPts val="300"/>
              </a:spcAft>
              <a:buFont typeface="Arial" panose="020B0604020202020204" pitchFamily="34" charset="0"/>
              <a:buChar char="•"/>
            </a:pPr>
            <a:r>
              <a:rPr lang="en-US" sz="2400" dirty="0"/>
              <a:t>Range from 10 through 90</a:t>
            </a:r>
          </a:p>
          <a:p>
            <a:pPr marL="365760" indent="-256032">
              <a:spcBef>
                <a:spcPts val="300"/>
              </a:spcBef>
              <a:spcAft>
                <a:spcPts val="300"/>
              </a:spcAft>
              <a:buFont typeface="Arial" panose="020B0604020202020204" pitchFamily="34" charset="0"/>
              <a:buChar char="•"/>
            </a:pPr>
            <a:r>
              <a:rPr lang="en-US" sz="2400" dirty="0" err="1"/>
              <a:t>Percentiled</a:t>
            </a:r>
            <a:r>
              <a:rPr lang="en-US" sz="2400" dirty="0"/>
              <a:t> for some mechanisms</a:t>
            </a:r>
          </a:p>
        </p:txBody>
      </p:sp>
      <p:graphicFrame>
        <p:nvGraphicFramePr>
          <p:cNvPr id="5" name="Diagram 4" descr="Final Impact Scores&#10;&#10;The slide contains two arrows, one pointing left to denote the score of 90 as the lowest impact score and the other pointing right to denote 10 as the highest impact score."/>
          <p:cNvGraphicFramePr/>
          <p:nvPr>
            <p:extLst>
              <p:ext uri="{D42A27DB-BD31-4B8C-83A1-F6EECF244321}">
                <p14:modId xmlns:p14="http://schemas.microsoft.com/office/powerpoint/2010/main" val="925507149"/>
              </p:ext>
            </p:extLst>
          </p:nvPr>
        </p:nvGraphicFramePr>
        <p:xfrm>
          <a:off x="5486400" y="3352198"/>
          <a:ext cx="3276600" cy="127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107709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304800"/>
            <a:ext cx="8763001" cy="838200"/>
          </a:xfrm>
        </p:spPr>
        <p:txBody>
          <a:bodyPr>
            <a:normAutofit/>
          </a:bodyPr>
          <a:lstStyle/>
          <a:p>
            <a:r>
              <a:rPr lang="en-US" sz="3200" dirty="0">
                <a:solidFill>
                  <a:schemeClr val="accent5">
                    <a:lumMod val="50000"/>
                  </a:schemeClr>
                </a:solidFill>
              </a:rPr>
              <a:t>Streamlining Procedure</a:t>
            </a:r>
          </a:p>
        </p:txBody>
      </p:sp>
      <p:sp>
        <p:nvSpPr>
          <p:cNvPr id="4" name="Rectangle 3"/>
          <p:cNvSpPr/>
          <p:nvPr/>
        </p:nvSpPr>
        <p:spPr>
          <a:xfrm>
            <a:off x="169333" y="1327204"/>
            <a:ext cx="8763000" cy="3585597"/>
          </a:xfrm>
          <a:prstGeom prst="rect">
            <a:avLst/>
          </a:prstGeom>
        </p:spPr>
        <p:txBody>
          <a:bodyPr wrap="square">
            <a:spAutoFit/>
          </a:bodyPr>
          <a:lstStyle/>
          <a:p>
            <a:pPr marL="342900" indent="-233363">
              <a:spcBef>
                <a:spcPts val="300"/>
              </a:spcBef>
              <a:spcAft>
                <a:spcPts val="300"/>
              </a:spcAft>
              <a:buFont typeface="Arial" panose="020B0604020202020204" pitchFamily="34" charset="0"/>
              <a:buChar char="•"/>
            </a:pPr>
            <a:r>
              <a:rPr lang="en-US" sz="2400" dirty="0"/>
              <a:t>Allows discussion of more meritorious applications</a:t>
            </a:r>
          </a:p>
          <a:p>
            <a:pPr marL="342900" lvl="1" indent="-228600">
              <a:spcBef>
                <a:spcPts val="300"/>
              </a:spcBef>
              <a:spcAft>
                <a:spcPts val="300"/>
              </a:spcAft>
              <a:buFont typeface="Arial" panose="020B0604020202020204" pitchFamily="34" charset="0"/>
              <a:buChar char="•"/>
            </a:pPr>
            <a:r>
              <a:rPr lang="en-US" sz="2400" dirty="0"/>
              <a:t>Less meritorious applications are tabled:</a:t>
            </a:r>
          </a:p>
          <a:p>
            <a:pPr marL="571500" lvl="2" indent="-228600">
              <a:spcBef>
                <a:spcPts val="300"/>
              </a:spcBef>
              <a:spcAft>
                <a:spcPts val="300"/>
              </a:spcAft>
              <a:buFont typeface="Arial" panose="020B0604020202020204" pitchFamily="34" charset="0"/>
              <a:buChar char="̶"/>
            </a:pPr>
            <a:r>
              <a:rPr lang="en-US" sz="2200" dirty="0"/>
              <a:t>Not discussed at the meeting</a:t>
            </a:r>
          </a:p>
          <a:p>
            <a:pPr marL="571500" lvl="2" indent="-228600">
              <a:spcBef>
                <a:spcPts val="300"/>
              </a:spcBef>
              <a:spcAft>
                <a:spcPts val="300"/>
              </a:spcAft>
              <a:buFont typeface="Arial" panose="020B0604020202020204" pitchFamily="34" charset="0"/>
              <a:buChar char="̶"/>
            </a:pPr>
            <a:r>
              <a:rPr lang="en-US" sz="2200" dirty="0"/>
              <a:t>Designated “Not Discussed” (ND)</a:t>
            </a:r>
          </a:p>
          <a:p>
            <a:pPr marL="365760" indent="-256032">
              <a:spcBef>
                <a:spcPts val="300"/>
              </a:spcBef>
              <a:spcAft>
                <a:spcPts val="300"/>
              </a:spcAft>
              <a:buFont typeface="Arial" panose="020B0604020202020204" pitchFamily="34" charset="0"/>
              <a:buChar char="•"/>
            </a:pPr>
            <a:r>
              <a:rPr lang="en-US" sz="2400" dirty="0"/>
              <a:t>ND requires full concurrence of the study section</a:t>
            </a:r>
          </a:p>
          <a:p>
            <a:pPr marL="365760" indent="-256032">
              <a:spcBef>
                <a:spcPts val="300"/>
              </a:spcBef>
              <a:spcAft>
                <a:spcPts val="300"/>
              </a:spcAft>
              <a:buFont typeface="Arial" panose="020B0604020202020204" pitchFamily="34" charset="0"/>
              <a:buChar char="•"/>
            </a:pPr>
            <a:r>
              <a:rPr lang="en-US" sz="2400" dirty="0"/>
              <a:t>Summary statements contain:</a:t>
            </a:r>
          </a:p>
          <a:p>
            <a:pPr marL="573088" lvl="2" indent="-231775">
              <a:spcBef>
                <a:spcPts val="300"/>
              </a:spcBef>
              <a:spcAft>
                <a:spcPts val="300"/>
              </a:spcAft>
              <a:buFont typeface="Arial" panose="020B0604020202020204" pitchFamily="34" charset="0"/>
              <a:buChar char="‒"/>
            </a:pPr>
            <a:r>
              <a:rPr lang="en-US" sz="2200" dirty="0"/>
              <a:t>Reviewer critiques</a:t>
            </a:r>
          </a:p>
          <a:p>
            <a:pPr marL="573088" lvl="2" indent="-231775">
              <a:spcBef>
                <a:spcPts val="300"/>
              </a:spcBef>
              <a:spcAft>
                <a:spcPts val="300"/>
              </a:spcAft>
              <a:buFont typeface="Arial" panose="020B0604020202020204" pitchFamily="34" charset="0"/>
              <a:buChar char="‒"/>
            </a:pPr>
            <a:r>
              <a:rPr lang="en-US" sz="2200" dirty="0"/>
              <a:t>Criterion scores  </a:t>
            </a:r>
          </a:p>
        </p:txBody>
      </p:sp>
      <p:graphicFrame>
        <p:nvGraphicFramePr>
          <p:cNvPr id="5" name="Diagram 4" descr="Streamlining Procedures&#10;&#10;The slide contains a picture of two arrows, one pointing left to denote applications that are Not Discussed (ND) and the other pointing right to denote applications that are Scored.&#10;&#10;Approximately one half of the applications are targeted for discussion within a given meeting; applications with average Overall Impact scores closer to 1 are typically discussed, whereas scores closer to 5 and above are typically not discussed"/>
          <p:cNvGraphicFramePr/>
          <p:nvPr>
            <p:extLst>
              <p:ext uri="{D42A27DB-BD31-4B8C-83A1-F6EECF244321}">
                <p14:modId xmlns:p14="http://schemas.microsoft.com/office/powerpoint/2010/main" val="3359137761"/>
              </p:ext>
            </p:extLst>
          </p:nvPr>
        </p:nvGraphicFramePr>
        <p:xfrm>
          <a:off x="5105400" y="3737997"/>
          <a:ext cx="3352800" cy="129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spTree>
    <p:extLst>
      <p:ext uri="{BB962C8B-B14F-4D97-AF65-F5344CB8AC3E}">
        <p14:creationId xmlns:p14="http://schemas.microsoft.com/office/powerpoint/2010/main" val="325778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8" descr="Receipt and Referral (DRR) : What Hppens?&#10;&#10;This is intended to depict a grant application being submitted to NIH, going through the different steps in the peer review process.  The slide refers to the Receipt and Referral presentation in the On Demand materials.">
            <a:extLst>
              <a:ext uri="{FF2B5EF4-FFF2-40B4-BE49-F238E27FC236}">
                <a16:creationId xmlns:a16="http://schemas.microsoft.com/office/drawing/2014/main" id="{A481608F-71F5-43B1-AB84-B06444B50D01}"/>
              </a:ext>
            </a:extLst>
          </p:cNvPr>
          <p:cNvSpPr/>
          <p:nvPr/>
        </p:nvSpPr>
        <p:spPr>
          <a:xfrm>
            <a:off x="1582881" y="2781173"/>
            <a:ext cx="6255516" cy="2766872"/>
          </a:xfrm>
          <a:prstGeom prst="rightArrow">
            <a:avLst>
              <a:gd name="adj1" fmla="val 50000"/>
              <a:gd name="adj2" fmla="val 50000"/>
            </a:avLst>
          </a:prstGeom>
          <a:solidFill>
            <a:schemeClr val="accent2">
              <a:lumMod val="20000"/>
              <a:lumOff val="80000"/>
            </a:schemeClr>
          </a:solidFill>
          <a:ln>
            <a:solidFill>
              <a:srgbClr val="666699"/>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399" y="228600"/>
            <a:ext cx="8801101" cy="838200"/>
          </a:xfrm>
        </p:spPr>
        <p:txBody>
          <a:bodyPr>
            <a:normAutofit fontScale="90000"/>
          </a:bodyPr>
          <a:lstStyle/>
          <a:p>
            <a:r>
              <a:rPr lang="en-US" dirty="0">
                <a:solidFill>
                  <a:schemeClr val="accent5">
                    <a:lumMod val="50000"/>
                  </a:schemeClr>
                </a:solidFill>
              </a:rPr>
              <a:t>Receipt and Referral (DRR):</a:t>
            </a:r>
            <a:br>
              <a:rPr lang="en-US" dirty="0">
                <a:solidFill>
                  <a:schemeClr val="accent5">
                    <a:lumMod val="50000"/>
                  </a:schemeClr>
                </a:solidFill>
              </a:rPr>
            </a:br>
            <a:r>
              <a:rPr lang="en-US" dirty="0">
                <a:solidFill>
                  <a:schemeClr val="accent5">
                    <a:lumMod val="50000"/>
                  </a:schemeClr>
                </a:solidFill>
              </a:rPr>
              <a:t>What Happens?</a:t>
            </a:r>
          </a:p>
        </p:txBody>
      </p:sp>
      <p:sp>
        <p:nvSpPr>
          <p:cNvPr id="5" name="Rectangle 7"/>
          <p:cNvSpPr txBox="1">
            <a:spLocks noChangeArrowheads="1"/>
          </p:cNvSpPr>
          <p:nvPr/>
        </p:nvSpPr>
        <p:spPr>
          <a:xfrm>
            <a:off x="304800" y="1180367"/>
            <a:ext cx="8382000" cy="2022030"/>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11125" indent="0" eaLnBrk="1" hangingPunct="1">
              <a:lnSpc>
                <a:spcPct val="120000"/>
              </a:lnSpc>
              <a:spcAft>
                <a:spcPts val="300"/>
              </a:spcAft>
              <a:buClr>
                <a:schemeClr val="tx1"/>
              </a:buClr>
              <a:buNone/>
              <a:defRPr/>
            </a:pPr>
            <a:r>
              <a:rPr lang="en-US" sz="2400" dirty="0"/>
              <a:t>Key decisions</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Policy compliance (format, timeliness, etc.)</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Assignment to study section for initial peer review</a:t>
            </a:r>
          </a:p>
          <a:p>
            <a:pPr marL="684213" lvl="1" indent="-342900">
              <a:lnSpc>
                <a:spcPct val="120000"/>
              </a:lnSpc>
              <a:spcAft>
                <a:spcPts val="300"/>
              </a:spcAft>
              <a:buClrTx/>
              <a:buFont typeface="Arial" panose="020B0604020202020204" pitchFamily="34" charset="0"/>
              <a:buChar char="•"/>
              <a:defRPr/>
            </a:pPr>
            <a:r>
              <a:rPr lang="en-US" sz="2200" dirty="0">
                <a:solidFill>
                  <a:schemeClr val="tx1"/>
                </a:solidFill>
              </a:rPr>
              <a:t>Assignment to Institute(s) for funding consideration</a:t>
            </a:r>
          </a:p>
          <a:p>
            <a:pPr marL="573088" lvl="1" indent="-231775">
              <a:lnSpc>
                <a:spcPct val="120000"/>
              </a:lnSpc>
              <a:spcAft>
                <a:spcPts val="300"/>
              </a:spcAft>
              <a:buClrTx/>
              <a:buFont typeface="Arial" panose="020B0604020202020204" pitchFamily="34" charset="0"/>
              <a:buChar char="‒"/>
              <a:defRPr/>
            </a:pPr>
            <a:endParaRPr lang="en-US" dirty="0">
              <a:solidFill>
                <a:schemeClr val="tx1"/>
              </a:solidFill>
            </a:endParaRPr>
          </a:p>
        </p:txBody>
      </p:sp>
      <p:sp>
        <p:nvSpPr>
          <p:cNvPr id="9" name="Right Arrow 8" descr="This is intended to depict a grant application being submitted to NIH" title="The first arrow represents a grant application"/>
          <p:cNvSpPr/>
          <p:nvPr/>
        </p:nvSpPr>
        <p:spPr>
          <a:xfrm>
            <a:off x="319820" y="3687370"/>
            <a:ext cx="1228724" cy="1046725"/>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41712" y="4057185"/>
            <a:ext cx="1184940" cy="338554"/>
          </a:xfrm>
          <a:prstGeom prst="rect">
            <a:avLst/>
          </a:prstGeom>
          <a:noFill/>
        </p:spPr>
        <p:txBody>
          <a:bodyPr wrap="none" rtlCol="0">
            <a:spAutoFit/>
          </a:bodyPr>
          <a:lstStyle/>
          <a:p>
            <a:r>
              <a:rPr lang="en-US" sz="1600" dirty="0"/>
              <a:t>Application</a:t>
            </a:r>
          </a:p>
        </p:txBody>
      </p:sp>
      <p:sp>
        <p:nvSpPr>
          <p:cNvPr id="6" name="Right Arrow 5" descr="Receipt and Referral (DRR0: What Happens?&#10;&#10;The second arrow represents the Division of Receipt and Referral&#10;&#10;A grant application comes into the Division of Receipt and Referral which considers both the potential funding institute and the initial review group"/>
          <p:cNvSpPr/>
          <p:nvPr/>
        </p:nvSpPr>
        <p:spPr>
          <a:xfrm>
            <a:off x="1842161" y="3604709"/>
            <a:ext cx="1000125" cy="1143000"/>
          </a:xfrm>
          <a:prstGeom prst="rightArrow">
            <a:avLst/>
          </a:prstGeom>
          <a:solidFill>
            <a:schemeClr val="bg1"/>
          </a:solidFill>
          <a:ln w="381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rgbClr val="C00000"/>
                </a:solidFill>
              </a:rPr>
              <a:t>DRR</a:t>
            </a:r>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188140" y="3604709"/>
            <a:ext cx="1371600" cy="1143000"/>
          </a:xfrm>
          <a:prstGeom prst="rightArrow">
            <a:avLst/>
          </a:prstGeom>
          <a:ln>
            <a:solidFill>
              <a:srgbClr val="6666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887118" y="35909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822744" y="379400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
        <p:nvSpPr>
          <p:cNvPr id="14" name="TextBox 13">
            <a:extLst>
              <a:ext uri="{FF2B5EF4-FFF2-40B4-BE49-F238E27FC236}">
                <a16:creationId xmlns:a16="http://schemas.microsoft.com/office/drawing/2014/main" id="{73299EA5-85DA-4A0B-86E4-3B028207171A}"/>
              </a:ext>
            </a:extLst>
          </p:cNvPr>
          <p:cNvSpPr txBox="1"/>
          <p:nvPr/>
        </p:nvSpPr>
        <p:spPr>
          <a:xfrm>
            <a:off x="3059710" y="3545609"/>
            <a:ext cx="2908168" cy="707886"/>
          </a:xfrm>
          <a:prstGeom prst="rect">
            <a:avLst/>
          </a:prstGeom>
          <a:ln>
            <a:solidFill>
              <a:srgbClr val="666699"/>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Initial Peer Review:</a:t>
            </a:r>
          </a:p>
          <a:p>
            <a:r>
              <a:rPr lang="en-US" sz="2000" dirty="0"/>
              <a:t>Scientific Review Group</a:t>
            </a:r>
          </a:p>
        </p:txBody>
      </p:sp>
      <p:sp>
        <p:nvSpPr>
          <p:cNvPr id="15" name="TextBox 14">
            <a:extLst>
              <a:ext uri="{FF2B5EF4-FFF2-40B4-BE49-F238E27FC236}">
                <a16:creationId xmlns:a16="http://schemas.microsoft.com/office/drawing/2014/main" id="{6EAD39AC-1E35-4A47-B05A-408CC91BC1FE}"/>
              </a:ext>
            </a:extLst>
          </p:cNvPr>
          <p:cNvSpPr txBox="1"/>
          <p:nvPr/>
        </p:nvSpPr>
        <p:spPr>
          <a:xfrm>
            <a:off x="3307013" y="4358880"/>
            <a:ext cx="2377574" cy="40011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Funding Institute(s)</a:t>
            </a:r>
          </a:p>
        </p:txBody>
      </p:sp>
      <p:sp>
        <p:nvSpPr>
          <p:cNvPr id="17" name="TextBox 16">
            <a:extLst>
              <a:ext uri="{FF2B5EF4-FFF2-40B4-BE49-F238E27FC236}">
                <a16:creationId xmlns:a16="http://schemas.microsoft.com/office/drawing/2014/main" id="{C6C33756-7F94-42FD-BD66-BDE6BF3F9F92}"/>
              </a:ext>
            </a:extLst>
          </p:cNvPr>
          <p:cNvSpPr txBox="1"/>
          <p:nvPr/>
        </p:nvSpPr>
        <p:spPr>
          <a:xfrm>
            <a:off x="562583" y="5007832"/>
            <a:ext cx="4541587" cy="400110"/>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See Receipt and Referral On Demand </a:t>
            </a:r>
          </a:p>
        </p:txBody>
      </p:sp>
    </p:spTree>
    <p:extLst>
      <p:ext uri="{BB962C8B-B14F-4D97-AF65-F5344CB8AC3E}">
        <p14:creationId xmlns:p14="http://schemas.microsoft.com/office/powerpoint/2010/main" val="9223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sp>
        <p:nvSpPr>
          <p:cNvPr id="4" name="Rectangle 3"/>
          <p:cNvSpPr/>
          <p:nvPr/>
        </p:nvSpPr>
        <p:spPr>
          <a:xfrm>
            <a:off x="253581" y="1043972"/>
            <a:ext cx="8077200" cy="984885"/>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400" dirty="0"/>
              <a:t>Repeats three times a year (“Council rounds”)</a:t>
            </a:r>
          </a:p>
          <a:p>
            <a:pPr marL="341313" indent="-230188">
              <a:spcBef>
                <a:spcPts val="600"/>
              </a:spcBef>
              <a:spcAft>
                <a:spcPts val="600"/>
              </a:spcAft>
              <a:buFont typeface="Arial" panose="020B0604020202020204" pitchFamily="34" charset="0"/>
              <a:buChar char="•"/>
            </a:pPr>
            <a:r>
              <a:rPr lang="en-US" sz="2400" dirty="0"/>
              <a:t>Each step is managed by a different NIH official</a:t>
            </a:r>
          </a:p>
        </p:txBody>
      </p:sp>
      <p:sp>
        <p:nvSpPr>
          <p:cNvPr id="2" name="Title 1"/>
          <p:cNvSpPr>
            <a:spLocks noGrp="1"/>
          </p:cNvSpPr>
          <p:nvPr>
            <p:ph type="title"/>
          </p:nvPr>
        </p:nvSpPr>
        <p:spPr>
          <a:xfrm>
            <a:off x="194733" y="304800"/>
            <a:ext cx="8839200" cy="838200"/>
          </a:xfrm>
        </p:spPr>
        <p:txBody>
          <a:bodyPr>
            <a:normAutofit/>
          </a:bodyPr>
          <a:lstStyle/>
          <a:p>
            <a:r>
              <a:rPr lang="en-US" sz="3400" dirty="0">
                <a:solidFill>
                  <a:schemeClr val="accent5">
                    <a:lumMod val="50000"/>
                  </a:schemeClr>
                </a:solidFill>
              </a:rPr>
              <a:t>Understand the Process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13</a:t>
            </a:fld>
            <a:endParaRPr lang="en-US" dirty="0"/>
          </a:p>
        </p:txBody>
      </p:sp>
      <p:sp>
        <p:nvSpPr>
          <p:cNvPr id="8" name="TextBox 7"/>
          <p:cNvSpPr txBox="1"/>
          <p:nvPr/>
        </p:nvSpPr>
        <p:spPr>
          <a:xfrm>
            <a:off x="533400" y="3557753"/>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48792" y="3271319"/>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001062678"/>
              </p:ext>
            </p:extLst>
          </p:nvPr>
        </p:nvGraphicFramePr>
        <p:xfrm>
          <a:off x="2124026" y="2662855"/>
          <a:ext cx="4543453" cy="235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01026" y="3531732"/>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696098" y="3238463"/>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759122" y="2188423"/>
            <a:ext cx="1544012" cy="923330"/>
          </a:xfrm>
          <a:prstGeom prst="rect">
            <a:avLst/>
          </a:prstGeom>
          <a:noFill/>
        </p:spPr>
        <p:txBody>
          <a:bodyPr wrap="none" rtlCol="0">
            <a:spAutoFit/>
          </a:bodyPr>
          <a:lstStyle/>
          <a:p>
            <a:r>
              <a:rPr lang="en-US" dirty="0"/>
              <a:t>CSR Division</a:t>
            </a:r>
          </a:p>
          <a:p>
            <a:r>
              <a:rPr lang="en-US" dirty="0"/>
              <a:t>of Receipt &amp;</a:t>
            </a:r>
          </a:p>
          <a:p>
            <a:r>
              <a:rPr lang="en-US" dirty="0"/>
              <a:t>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3261194" y="2108179"/>
            <a:ext cx="1928733" cy="923330"/>
          </a:xfrm>
          <a:prstGeom prst="rect">
            <a:avLst/>
          </a:prstGeom>
          <a:noFill/>
        </p:spPr>
        <p:txBody>
          <a:bodyPr wrap="none" rtlCol="0">
            <a:spAutoFit/>
          </a:bodyPr>
          <a:lstStyle/>
          <a:p>
            <a:r>
              <a:rPr lang="en-US" dirty="0"/>
              <a:t>Scientific Review</a:t>
            </a:r>
          </a:p>
          <a:p>
            <a:r>
              <a:rPr lang="en-US" dirty="0"/>
              <a:t> Groups (SRGS)</a:t>
            </a:r>
          </a:p>
          <a:p>
            <a:r>
              <a:rPr lang="en-US" dirty="0"/>
              <a:t>“Study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1688252" y="3005841"/>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20857" y="4373791"/>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6078002" y="2537831"/>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p:cNvCxnSpPr>
          <p:nvPr/>
        </p:nvCxnSpPr>
        <p:spPr>
          <a:xfrm flipV="1">
            <a:off x="6450492" y="3029726"/>
            <a:ext cx="433973" cy="325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25560" y="3005841"/>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284311" y="4710150"/>
            <a:ext cx="1928733" cy="646331"/>
          </a:xfrm>
          <a:prstGeom prst="rect">
            <a:avLst/>
          </a:prstGeom>
          <a:noFill/>
        </p:spPr>
        <p:txBody>
          <a:bodyPr wrap="none" rtlCol="0">
            <a:spAutoFit/>
          </a:bodyPr>
          <a:lstStyle/>
          <a:p>
            <a:r>
              <a:rPr lang="en-US" dirty="0"/>
              <a:t>Scientific Review</a:t>
            </a:r>
          </a:p>
          <a:p>
            <a:r>
              <a:rPr lang="en-US" dirty="0"/>
              <a:t> Officers (SROs)</a:t>
            </a:r>
          </a:p>
        </p:txBody>
      </p:sp>
    </p:spTree>
    <p:extLst>
      <p:ext uri="{BB962C8B-B14F-4D97-AF65-F5344CB8AC3E}">
        <p14:creationId xmlns:p14="http://schemas.microsoft.com/office/powerpoint/2010/main" val="9222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0BB1-D502-4FAB-999B-F4B10971D16A}"/>
              </a:ext>
            </a:extLst>
          </p:cNvPr>
          <p:cNvSpPr>
            <a:spLocks noGrp="1"/>
          </p:cNvSpPr>
          <p:nvPr>
            <p:ph type="title"/>
          </p:nvPr>
        </p:nvSpPr>
        <p:spPr>
          <a:xfrm>
            <a:off x="152400" y="166687"/>
            <a:ext cx="8915400" cy="838200"/>
          </a:xfrm>
        </p:spPr>
        <p:txBody>
          <a:bodyPr>
            <a:noAutofit/>
          </a:bodyPr>
          <a:lstStyle/>
          <a:p>
            <a:r>
              <a:rPr lang="en-US" sz="3200" dirty="0">
                <a:solidFill>
                  <a:schemeClr val="accent5">
                    <a:lumMod val="50000"/>
                  </a:schemeClr>
                </a:solidFill>
              </a:rPr>
              <a:t>Scientific Review Groups:</a:t>
            </a:r>
            <a:br>
              <a:rPr lang="en-US" sz="3200" dirty="0">
                <a:solidFill>
                  <a:schemeClr val="accent5">
                    <a:lumMod val="50000"/>
                  </a:schemeClr>
                </a:solidFill>
              </a:rPr>
            </a:br>
            <a:r>
              <a:rPr lang="en-US" sz="3200" dirty="0">
                <a:solidFill>
                  <a:schemeClr val="accent5">
                    <a:lumMod val="50000"/>
                  </a:schemeClr>
                </a:solidFill>
              </a:rPr>
              <a:t>Who’s Involved?</a:t>
            </a:r>
          </a:p>
        </p:txBody>
      </p:sp>
      <p:sp>
        <p:nvSpPr>
          <p:cNvPr id="3" name="Slide Number Placeholder 2">
            <a:extLst>
              <a:ext uri="{FF2B5EF4-FFF2-40B4-BE49-F238E27FC236}">
                <a16:creationId xmlns:a16="http://schemas.microsoft.com/office/drawing/2014/main" id="{5FFB2DC5-4E0E-42CE-BB68-3EA0659AF63E}"/>
              </a:ext>
            </a:extLst>
          </p:cNvPr>
          <p:cNvSpPr>
            <a:spLocks noGrp="1"/>
          </p:cNvSpPr>
          <p:nvPr>
            <p:ph type="sldNum" sz="quarter" idx="12"/>
          </p:nvPr>
        </p:nvSpPr>
        <p:spPr/>
        <p:txBody>
          <a:bodyPr/>
          <a:lstStyle/>
          <a:p>
            <a:pPr>
              <a:defRPr/>
            </a:pPr>
            <a:fld id="{371CDBCC-57D6-4AF4-91B3-EB8BA5111C2A}" type="slidenum">
              <a:rPr lang="en-US" smtClean="0"/>
              <a:pPr>
                <a:defRPr/>
              </a:pPr>
              <a:t>14</a:t>
            </a:fld>
            <a:endParaRPr lang="en-US" dirty="0"/>
          </a:p>
        </p:txBody>
      </p:sp>
      <p:graphicFrame>
        <p:nvGraphicFramePr>
          <p:cNvPr id="4" name="Table 5" descr="National Advisory Councils: Who's Involved?&#10;National Advisory Councils: Who Decides?&#10;&#10;The slide displays a table describing the Executive Secretaries INIH officials who manage Council review) and National Advisory Council members.">
            <a:extLst>
              <a:ext uri="{FF2B5EF4-FFF2-40B4-BE49-F238E27FC236}">
                <a16:creationId xmlns:a16="http://schemas.microsoft.com/office/drawing/2014/main" id="{BE61AE1E-38B1-4D94-9E68-D8EE5F058A4F}"/>
              </a:ext>
            </a:extLst>
          </p:cNvPr>
          <p:cNvGraphicFramePr>
            <a:graphicFrameLocks noGrp="1"/>
          </p:cNvGraphicFramePr>
          <p:nvPr>
            <p:extLst>
              <p:ext uri="{D42A27DB-BD31-4B8C-83A1-F6EECF244321}">
                <p14:modId xmlns:p14="http://schemas.microsoft.com/office/powerpoint/2010/main" val="3402408694"/>
              </p:ext>
            </p:extLst>
          </p:nvPr>
        </p:nvGraphicFramePr>
        <p:xfrm>
          <a:off x="304800" y="1253543"/>
          <a:ext cx="8153400" cy="3074617"/>
        </p:xfrm>
        <a:graphic>
          <a:graphicData uri="http://schemas.openxmlformats.org/drawingml/2006/table">
            <a:tbl>
              <a:tblPr firstRow="1" bandRow="1">
                <a:tableStyleId>{0E3FDE45-AF77-4B5C-9715-49D594BDF05E}</a:tableStyleId>
              </a:tblPr>
              <a:tblGrid>
                <a:gridCol w="3988075">
                  <a:extLst>
                    <a:ext uri="{9D8B030D-6E8A-4147-A177-3AD203B41FA5}">
                      <a16:colId xmlns:a16="http://schemas.microsoft.com/office/drawing/2014/main" val="4170521945"/>
                    </a:ext>
                  </a:extLst>
                </a:gridCol>
                <a:gridCol w="4165325">
                  <a:extLst>
                    <a:ext uri="{9D8B030D-6E8A-4147-A177-3AD203B41FA5}">
                      <a16:colId xmlns:a16="http://schemas.microsoft.com/office/drawing/2014/main" val="576150889"/>
                    </a:ext>
                  </a:extLst>
                </a:gridCol>
              </a:tblGrid>
              <a:tr h="382774">
                <a:tc>
                  <a:txBody>
                    <a:bodyPr/>
                    <a:lstStyle/>
                    <a:p>
                      <a:pPr algn="ctr"/>
                      <a:r>
                        <a:rPr lang="en-US" sz="1600" b="1" dirty="0">
                          <a:solidFill>
                            <a:srgbClr val="C00000"/>
                          </a:solidFill>
                        </a:rPr>
                        <a:t>Scientific Review Officers (SROs)</a:t>
                      </a:r>
                    </a:p>
                  </a:txBody>
                  <a:tcPr/>
                </a:tc>
                <a:tc>
                  <a:txBody>
                    <a:bodyPr/>
                    <a:lstStyle/>
                    <a:p>
                      <a:pPr algn="ctr"/>
                      <a:r>
                        <a:rPr lang="en-US" sz="1600" b="1" dirty="0">
                          <a:solidFill>
                            <a:srgbClr val="C00000"/>
                          </a:solidFill>
                        </a:rPr>
                        <a:t>Reviewers</a:t>
                      </a:r>
                    </a:p>
                  </a:txBody>
                  <a:tcPr/>
                </a:tc>
                <a:extLst>
                  <a:ext uri="{0D108BD9-81ED-4DB2-BD59-A6C34878D82A}">
                    <a16:rowId xmlns:a16="http://schemas.microsoft.com/office/drawing/2014/main" val="4235113887"/>
                  </a:ext>
                </a:extLst>
              </a:tr>
              <a:tr h="649683">
                <a:tc>
                  <a:txBody>
                    <a:bodyPr/>
                    <a:lstStyle/>
                    <a:p>
                      <a:r>
                        <a:rPr lang="en-US" sz="1600" dirty="0"/>
                        <a:t>PhD-level officials in the NIH Center for Scientific Review or NIH Institute/Center</a:t>
                      </a:r>
                    </a:p>
                  </a:txBody>
                  <a:tcPr/>
                </a:tc>
                <a:tc>
                  <a:txBody>
                    <a:bodyPr/>
                    <a:lstStyle/>
                    <a:p>
                      <a:r>
                        <a:rPr lang="en-US" sz="1600" dirty="0"/>
                        <a:t>Not government employees</a:t>
                      </a:r>
                    </a:p>
                  </a:txBody>
                  <a:tcPr/>
                </a:tc>
                <a:extLst>
                  <a:ext uri="{0D108BD9-81ED-4DB2-BD59-A6C34878D82A}">
                    <a16:rowId xmlns:a16="http://schemas.microsoft.com/office/drawing/2014/main" val="1929562404"/>
                  </a:ext>
                </a:extLst>
              </a:tr>
              <a:tr h="37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Ensure compliance with government rules for peer review</a:t>
                      </a:r>
                    </a:p>
                    <a:p>
                      <a:r>
                        <a:rPr lang="en-US" sz="1600" dirty="0"/>
                        <a:t>Manage COI</a:t>
                      </a:r>
                    </a:p>
                    <a:p>
                      <a:r>
                        <a:rPr lang="en-US" sz="1600" dirty="0"/>
                        <a:t>Arrange the meeting</a:t>
                      </a:r>
                    </a:p>
                    <a:p>
                      <a:r>
                        <a:rPr lang="en-US" sz="1600" dirty="0"/>
                        <a:t>Recruit reviewers</a:t>
                      </a:r>
                    </a:p>
                    <a:p>
                      <a:r>
                        <a:rPr lang="en-US" sz="1600" dirty="0"/>
                        <a:t>Assign reviewers</a:t>
                      </a:r>
                    </a:p>
                    <a:p>
                      <a:r>
                        <a:rPr lang="en-US" sz="1600" dirty="0"/>
                        <a:t>Preside at the meeting</a:t>
                      </a:r>
                    </a:p>
                    <a:p>
                      <a:r>
                        <a:rPr lang="en-US" sz="1600" dirty="0"/>
                        <a:t>Prepare and issue summary statements</a:t>
                      </a:r>
                    </a:p>
                  </a:txBody>
                  <a:tcPr/>
                </a:tc>
                <a:tc>
                  <a:txBody>
                    <a:bodyPr/>
                    <a:lstStyle/>
                    <a:p>
                      <a:r>
                        <a:rPr lang="en-US" sz="1600" dirty="0"/>
                        <a:t>Scientific and technical expertise</a:t>
                      </a:r>
                    </a:p>
                    <a:p>
                      <a:r>
                        <a:rPr lang="en-US" sz="1600" dirty="0"/>
                        <a:t>Stature in field</a:t>
                      </a:r>
                    </a:p>
                    <a:p>
                      <a:r>
                        <a:rPr lang="en-US" sz="1600" dirty="0"/>
                        <a:t>Mature judgment</a:t>
                      </a:r>
                    </a:p>
                    <a:p>
                      <a:r>
                        <a:rPr lang="en-US" sz="1600" dirty="0"/>
                        <a:t>Impartiality</a:t>
                      </a:r>
                    </a:p>
                    <a:p>
                      <a:r>
                        <a:rPr lang="en-US" sz="1600" dirty="0"/>
                        <a:t>Ability to work well in a group</a:t>
                      </a:r>
                    </a:p>
                    <a:p>
                      <a:r>
                        <a:rPr lang="en-US" sz="1600" dirty="0"/>
                        <a:t>Managed COI</a:t>
                      </a:r>
                    </a:p>
                    <a:p>
                      <a:r>
                        <a:rPr lang="en-US" sz="1600" dirty="0"/>
                        <a:t>Balanced representation</a:t>
                      </a:r>
                    </a:p>
                    <a:p>
                      <a:r>
                        <a:rPr lang="en-US" sz="1600" dirty="0"/>
                        <a:t>Availability</a:t>
                      </a:r>
                    </a:p>
                  </a:txBody>
                  <a:tcPr/>
                </a:tc>
                <a:extLst>
                  <a:ext uri="{0D108BD9-81ED-4DB2-BD59-A6C34878D82A}">
                    <a16:rowId xmlns:a16="http://schemas.microsoft.com/office/drawing/2014/main" val="1323438609"/>
                  </a:ext>
                </a:extLst>
              </a:tr>
            </a:tbl>
          </a:graphicData>
        </a:graphic>
      </p:graphicFrame>
      <p:graphicFrame>
        <p:nvGraphicFramePr>
          <p:cNvPr id="5" name="Table 8">
            <a:extLst>
              <a:ext uri="{FF2B5EF4-FFF2-40B4-BE49-F238E27FC236}">
                <a16:creationId xmlns:a16="http://schemas.microsoft.com/office/drawing/2014/main" id="{769E46B8-225C-40F7-AC05-11DC6B47777C}"/>
              </a:ext>
            </a:extLst>
          </p:cNvPr>
          <p:cNvGraphicFramePr>
            <a:graphicFrameLocks noGrp="1"/>
          </p:cNvGraphicFramePr>
          <p:nvPr>
            <p:extLst>
              <p:ext uri="{D42A27DB-BD31-4B8C-83A1-F6EECF244321}">
                <p14:modId xmlns:p14="http://schemas.microsoft.com/office/powerpoint/2010/main" val="3051094540"/>
              </p:ext>
            </p:extLst>
          </p:nvPr>
        </p:nvGraphicFramePr>
        <p:xfrm>
          <a:off x="304800" y="4457700"/>
          <a:ext cx="8153400" cy="370840"/>
        </p:xfrm>
        <a:graphic>
          <a:graphicData uri="http://schemas.openxmlformats.org/drawingml/2006/table">
            <a:tbl>
              <a:tblPr firstRow="1" bandRow="1">
                <a:tableStyleId>{5C22544A-7EE6-4342-B048-85BDC9FD1C3A}</a:tableStyleId>
              </a:tblPr>
              <a:tblGrid>
                <a:gridCol w="3992645">
                  <a:extLst>
                    <a:ext uri="{9D8B030D-6E8A-4147-A177-3AD203B41FA5}">
                      <a16:colId xmlns:a16="http://schemas.microsoft.com/office/drawing/2014/main" val="3016156874"/>
                    </a:ext>
                  </a:extLst>
                </a:gridCol>
                <a:gridCol w="4160755">
                  <a:extLst>
                    <a:ext uri="{9D8B030D-6E8A-4147-A177-3AD203B41FA5}">
                      <a16:colId xmlns:a16="http://schemas.microsoft.com/office/drawing/2014/main" val="2523785033"/>
                    </a:ext>
                  </a:extLst>
                </a:gridCol>
              </a:tblGrid>
              <a:tr h="370840">
                <a:tc>
                  <a:txBody>
                    <a:bodyPr/>
                    <a:lstStyle/>
                    <a:p>
                      <a:r>
                        <a:rPr lang="en-US" sz="1600" b="0" dirty="0">
                          <a:solidFill>
                            <a:schemeClr val="tx1"/>
                          </a:solidFill>
                        </a:rPr>
                        <a:t>SROs do not engage in SRG evaluations! </a:t>
                      </a:r>
                    </a:p>
                  </a:txBody>
                  <a:tcPr>
                    <a:solidFill>
                      <a:srgbClr val="CCFF66"/>
                    </a:solidFill>
                  </a:tcPr>
                </a:tc>
                <a:tc>
                  <a:txBody>
                    <a:bodyPr/>
                    <a:lstStyle/>
                    <a:p>
                      <a:r>
                        <a:rPr lang="en-US" sz="1600" b="0" dirty="0">
                          <a:solidFill>
                            <a:schemeClr val="tx1"/>
                          </a:solidFill>
                        </a:rPr>
                        <a:t>SRGs do not make funding decisions!</a:t>
                      </a:r>
                    </a:p>
                  </a:txBody>
                  <a:tcPr>
                    <a:solidFill>
                      <a:srgbClr val="CCFF66"/>
                    </a:solidFill>
                  </a:tcPr>
                </a:tc>
                <a:extLst>
                  <a:ext uri="{0D108BD9-81ED-4DB2-BD59-A6C34878D82A}">
                    <a16:rowId xmlns:a16="http://schemas.microsoft.com/office/drawing/2014/main" val="759461521"/>
                  </a:ext>
                </a:extLst>
              </a:tr>
            </a:tbl>
          </a:graphicData>
        </a:graphic>
      </p:graphicFrame>
    </p:spTree>
    <p:extLst>
      <p:ext uri="{BB962C8B-B14F-4D97-AF65-F5344CB8AC3E}">
        <p14:creationId xmlns:p14="http://schemas.microsoft.com/office/powerpoint/2010/main" val="274668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sz="3400" dirty="0">
                <a:solidFill>
                  <a:schemeClr val="accent5">
                    <a:lumMod val="50000"/>
                  </a:schemeClr>
                </a:solidFill>
              </a:rPr>
              <a:t>Who Are the</a:t>
            </a:r>
            <a:br>
              <a:rPr lang="en-US" sz="3400" dirty="0">
                <a:solidFill>
                  <a:schemeClr val="accent5">
                    <a:lumMod val="50000"/>
                  </a:schemeClr>
                </a:solidFill>
              </a:rPr>
            </a:br>
            <a:r>
              <a:rPr lang="en-US" sz="3400" dirty="0">
                <a:solidFill>
                  <a:schemeClr val="accent5">
                    <a:lumMod val="50000"/>
                  </a:schemeClr>
                </a:solidFill>
              </a:rPr>
              <a:t>“Assigned” Reviewers?</a:t>
            </a:r>
          </a:p>
        </p:txBody>
      </p:sp>
      <p:sp>
        <p:nvSpPr>
          <p:cNvPr id="4" name="Rectangle 3"/>
          <p:cNvSpPr/>
          <p:nvPr/>
        </p:nvSpPr>
        <p:spPr>
          <a:xfrm>
            <a:off x="152400" y="1150828"/>
            <a:ext cx="8686800" cy="4324261"/>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400" dirty="0">
                <a:cs typeface="Arial" charset="0"/>
              </a:rPr>
              <a:t>For each application: </a:t>
            </a:r>
          </a:p>
          <a:p>
            <a:pPr marL="684213" lvl="3" indent="-342900">
              <a:spcBef>
                <a:spcPts val="300"/>
              </a:spcBef>
              <a:spcAft>
                <a:spcPts val="300"/>
              </a:spcAft>
              <a:buFont typeface="Arial" panose="020B0604020202020204" pitchFamily="34" charset="0"/>
              <a:buChar char="▫"/>
            </a:pPr>
            <a:r>
              <a:rPr lang="en-US" sz="2200" dirty="0">
                <a:solidFill>
                  <a:srgbClr val="C00000"/>
                </a:solidFill>
                <a:cs typeface="Arial" charset="0"/>
              </a:rPr>
              <a:t>≥</a:t>
            </a:r>
            <a:r>
              <a:rPr lang="en-US" sz="2200" dirty="0">
                <a:solidFill>
                  <a:srgbClr val="C00000"/>
                </a:solidFill>
              </a:rPr>
              <a:t> Three qualified reviewers are assigned for </a:t>
            </a:r>
          </a:p>
          <a:p>
            <a:pPr marL="684213" lvl="3" indent="-342900">
              <a:spcBef>
                <a:spcPts val="300"/>
              </a:spcBef>
              <a:spcAft>
                <a:spcPts val="300"/>
              </a:spcAft>
              <a:buFont typeface="Arial" panose="020B0604020202020204" pitchFamily="34" charset="0"/>
              <a:buChar char="▫"/>
            </a:pPr>
            <a:r>
              <a:rPr lang="en-US" sz="2200" dirty="0">
                <a:solidFill>
                  <a:srgbClr val="C00000"/>
                </a:solidFill>
              </a:rPr>
              <a:t>   in-depth assessment = “assigned” reviewers</a:t>
            </a:r>
          </a:p>
          <a:p>
            <a:pPr marL="684213" lvl="2" indent="-342900">
              <a:spcBef>
                <a:spcPts val="300"/>
              </a:spcBef>
              <a:spcAft>
                <a:spcPts val="300"/>
              </a:spcAft>
              <a:buFont typeface="Arial" panose="020B0604020202020204" pitchFamily="34" charset="0"/>
              <a:buChar char="▫"/>
            </a:pPr>
            <a:r>
              <a:rPr lang="en-US" sz="2200" dirty="0"/>
              <a:t>The SRO recruits reviewers and assigns applications based on expertise, COI, workload balance</a:t>
            </a:r>
          </a:p>
          <a:p>
            <a:pPr marL="684213" lvl="2" indent="-342900">
              <a:spcBef>
                <a:spcPts val="300"/>
              </a:spcBef>
              <a:spcAft>
                <a:spcPts val="300"/>
              </a:spcAft>
              <a:buFont typeface="Arial" panose="020B0604020202020204" pitchFamily="34" charset="0"/>
              <a:buChar char="▫"/>
            </a:pPr>
            <a:r>
              <a:rPr lang="en-US" sz="2200" dirty="0"/>
              <a:t>Each assigned reviewer prepares a written critique and provides criterion scores  </a:t>
            </a:r>
          </a:p>
          <a:p>
            <a:pPr marL="684213" lvl="2" indent="-342900">
              <a:spcBef>
                <a:spcPts val="300"/>
              </a:spcBef>
              <a:spcAft>
                <a:spcPts val="300"/>
              </a:spcAft>
              <a:buFont typeface="Arial" panose="020B0604020202020204" pitchFamily="34" charset="0"/>
              <a:buChar char="▫"/>
            </a:pPr>
            <a:r>
              <a:rPr lang="en-US" sz="2200" dirty="0"/>
              <a:t>After review, assigned reviewers are expected to adjust their criterion scores and written critiques to reflect the discussion at the meeting</a:t>
            </a:r>
          </a:p>
          <a:p>
            <a:pPr marL="341313" lvl="1" indent="-231775">
              <a:spcBef>
                <a:spcPts val="300"/>
              </a:spcBef>
              <a:spcAft>
                <a:spcPts val="300"/>
              </a:spcAft>
              <a:buFont typeface="Arial" panose="020B0604020202020204" pitchFamily="34" charset="0"/>
              <a:buChar char="•"/>
            </a:pPr>
            <a:r>
              <a:rPr lang="en-US" sz="2400" dirty="0">
                <a:solidFill>
                  <a:srgbClr val="C00000"/>
                </a:solidFill>
              </a:rPr>
              <a:t>Assignments are confidential!</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spTree>
    <p:extLst>
      <p:ext uri="{BB962C8B-B14F-4D97-AF65-F5344CB8AC3E}">
        <p14:creationId xmlns:p14="http://schemas.microsoft.com/office/powerpoint/2010/main" val="74430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046"/>
            <a:ext cx="8686800" cy="908953"/>
          </a:xfrm>
        </p:spPr>
        <p:txBody>
          <a:bodyPr>
            <a:normAutofit fontScale="90000"/>
          </a:bodyPr>
          <a:lstStyle/>
          <a:p>
            <a:r>
              <a:rPr lang="en-US" sz="3400" dirty="0">
                <a:solidFill>
                  <a:schemeClr val="accent5">
                    <a:lumMod val="50000"/>
                  </a:schemeClr>
                </a:solidFill>
              </a:rPr>
              <a:t>What Happens </a:t>
            </a:r>
            <a:br>
              <a:rPr lang="en-US" sz="3400" dirty="0">
                <a:solidFill>
                  <a:schemeClr val="accent5">
                    <a:lumMod val="50000"/>
                  </a:schemeClr>
                </a:solidFill>
              </a:rPr>
            </a:br>
            <a:r>
              <a:rPr lang="en-US" sz="3400" dirty="0">
                <a:solidFill>
                  <a:schemeClr val="accent5">
                    <a:lumMod val="50000"/>
                  </a:schemeClr>
                </a:solidFill>
              </a:rPr>
              <a:t>At the Review Meeting?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
        <p:nvSpPr>
          <p:cNvPr id="5" name="Rectangle 4"/>
          <p:cNvSpPr/>
          <p:nvPr/>
        </p:nvSpPr>
        <p:spPr>
          <a:xfrm>
            <a:off x="397933" y="1143000"/>
            <a:ext cx="8555565" cy="3739485"/>
          </a:xfrm>
          <a:prstGeom prst="rect">
            <a:avLst/>
          </a:prstGeom>
        </p:spPr>
        <p:txBody>
          <a:bodyPr wrap="square">
            <a:spAutoFit/>
          </a:bodyPr>
          <a:lstStyle/>
          <a:p>
            <a:pPr marL="307975" lvl="2" indent="-196850">
              <a:spcBef>
                <a:spcPts val="600"/>
              </a:spcBef>
              <a:buClr>
                <a:schemeClr val="tx1"/>
              </a:buClr>
              <a:buSzPct val="88000"/>
              <a:buFont typeface="Arial" charset="0"/>
              <a:buChar char="•"/>
            </a:pPr>
            <a:r>
              <a:rPr lang="en-US" sz="2400" dirty="0"/>
              <a:t>The SRO makes introductory comments.</a:t>
            </a:r>
          </a:p>
          <a:p>
            <a:pPr marL="307975" lvl="2" indent="-196850">
              <a:spcBef>
                <a:spcPts val="600"/>
              </a:spcBef>
              <a:buClr>
                <a:schemeClr val="tx1"/>
              </a:buClr>
              <a:buSzPct val="88000"/>
              <a:buFont typeface="Arial" charset="0"/>
              <a:buChar char="•"/>
            </a:pPr>
            <a:r>
              <a:rPr lang="en-US" sz="2400" dirty="0"/>
              <a:t>For each application that is not streamlined:</a:t>
            </a:r>
          </a:p>
          <a:p>
            <a:pPr marL="685800" lvl="3" indent="-342900">
              <a:spcBef>
                <a:spcPts val="600"/>
              </a:spcBef>
              <a:buClr>
                <a:schemeClr val="tx1"/>
              </a:buClr>
              <a:buSzPct val="88000"/>
              <a:buFont typeface="Arial" panose="020B0604020202020204" pitchFamily="34" charset="0"/>
              <a:buChar char="▫"/>
            </a:pPr>
            <a:r>
              <a:rPr lang="en-US" sz="2200" dirty="0"/>
              <a:t>Members with conflicts leave the room.</a:t>
            </a:r>
          </a:p>
          <a:p>
            <a:pPr marL="685800" lvl="2" indent="-342900">
              <a:spcBef>
                <a:spcPts val="600"/>
              </a:spcBef>
              <a:buClr>
                <a:schemeClr val="tx1"/>
              </a:buClr>
              <a:buSzPct val="88000"/>
              <a:buFont typeface="Arial" panose="020B0604020202020204" pitchFamily="34" charset="0"/>
              <a:buChar char="▫"/>
            </a:pPr>
            <a:r>
              <a:rPr lang="en-US" sz="2200" dirty="0"/>
              <a:t>Assigned reviewers discuss the application in turn.</a:t>
            </a:r>
          </a:p>
          <a:p>
            <a:pPr marL="685800" lvl="2" indent="-342900">
              <a:spcBef>
                <a:spcPts val="600"/>
              </a:spcBef>
              <a:buClr>
                <a:schemeClr val="tx1"/>
              </a:buClr>
              <a:buSzPct val="88000"/>
              <a:buFont typeface="Arial" panose="020B0604020202020204" pitchFamily="34" charset="0"/>
              <a:buChar char="▫"/>
            </a:pPr>
            <a:r>
              <a:rPr lang="en-US" sz="2200" dirty="0"/>
              <a:t>Eligible members join the discussion; Chair summarizes.</a:t>
            </a:r>
          </a:p>
          <a:p>
            <a:pPr marL="685800" lvl="2" indent="-342900">
              <a:spcBef>
                <a:spcPts val="600"/>
              </a:spcBef>
              <a:buClr>
                <a:schemeClr val="tx1"/>
              </a:buClr>
              <a:buSzPct val="88000"/>
              <a:buFont typeface="Arial" panose="020B0604020202020204" pitchFamily="34" charset="0"/>
              <a:buChar char="▫"/>
            </a:pPr>
            <a:r>
              <a:rPr lang="en-US" sz="2200" dirty="0"/>
              <a:t>Assigned reviewers provide final scores (setting range).</a:t>
            </a:r>
          </a:p>
          <a:p>
            <a:pPr marL="685800" lvl="2" indent="-342900">
              <a:spcBef>
                <a:spcPts val="600"/>
              </a:spcBef>
              <a:buClr>
                <a:schemeClr val="tx1"/>
              </a:buClr>
              <a:buSzPct val="88000"/>
              <a:buFont typeface="Arial" panose="020B0604020202020204" pitchFamily="34" charset="0"/>
              <a:buChar char="▫"/>
            </a:pPr>
            <a:r>
              <a:rPr lang="en-US" sz="2200" dirty="0"/>
              <a:t>All members provide final scores privately.</a:t>
            </a:r>
          </a:p>
          <a:p>
            <a:pPr marL="685800" lvl="2" indent="-342900">
              <a:spcBef>
                <a:spcPts val="600"/>
              </a:spcBef>
              <a:buClr>
                <a:schemeClr val="tx1"/>
              </a:buClr>
              <a:buSzPct val="88000"/>
              <a:buFont typeface="Arial" panose="020B0604020202020204" pitchFamily="34" charset="0"/>
              <a:buChar char="▫"/>
            </a:pPr>
            <a:r>
              <a:rPr lang="en-US" sz="2200" dirty="0"/>
              <a:t>Other issues are discussed: budget, data sharing plan, foreign applications, etc. </a:t>
            </a:r>
          </a:p>
        </p:txBody>
      </p:sp>
      <p:sp>
        <p:nvSpPr>
          <p:cNvPr id="6" name="TextBox 5">
            <a:extLst>
              <a:ext uri="{FF2B5EF4-FFF2-40B4-BE49-F238E27FC236}">
                <a16:creationId xmlns:a16="http://schemas.microsoft.com/office/drawing/2014/main" id="{10530AB2-0781-4DAB-B42A-8B4498D5CFB2}"/>
              </a:ext>
            </a:extLst>
          </p:cNvPr>
          <p:cNvSpPr txBox="1"/>
          <p:nvPr/>
        </p:nvSpPr>
        <p:spPr>
          <a:xfrm>
            <a:off x="685800" y="4882485"/>
            <a:ext cx="4191000" cy="400110"/>
          </a:xfrm>
          <a:prstGeom prst="rect">
            <a:avLst/>
          </a:prstGeom>
          <a:solidFill>
            <a:srgbClr val="CCFF66"/>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See the Mock Study Section Live!</a:t>
            </a:r>
          </a:p>
        </p:txBody>
      </p:sp>
    </p:spTree>
    <p:extLst>
      <p:ext uri="{BB962C8B-B14F-4D97-AF65-F5344CB8AC3E}">
        <p14:creationId xmlns:p14="http://schemas.microsoft.com/office/powerpoint/2010/main" val="13053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63E0-8DBD-436A-8510-03C747D8D51E}"/>
              </a:ext>
            </a:extLst>
          </p:cNvPr>
          <p:cNvSpPr>
            <a:spLocks noGrp="1"/>
          </p:cNvSpPr>
          <p:nvPr>
            <p:ph type="title"/>
          </p:nvPr>
        </p:nvSpPr>
        <p:spPr/>
        <p:txBody>
          <a:bodyPr/>
          <a:lstStyle/>
          <a:p>
            <a:r>
              <a:rPr lang="en-US" sz="3200" b="0" dirty="0">
                <a:solidFill>
                  <a:schemeClr val="accent5">
                    <a:lumMod val="50000"/>
                  </a:schemeClr>
                </a:solidFill>
              </a:rPr>
              <a:t>When Do I Get My Results?</a:t>
            </a:r>
          </a:p>
        </p:txBody>
      </p:sp>
      <p:sp>
        <p:nvSpPr>
          <p:cNvPr id="3" name="Content Placeholder 2">
            <a:extLst>
              <a:ext uri="{FF2B5EF4-FFF2-40B4-BE49-F238E27FC236}">
                <a16:creationId xmlns:a16="http://schemas.microsoft.com/office/drawing/2014/main" id="{E339E6FA-9C54-43C2-B730-3C0020F9D3A7}"/>
              </a:ext>
            </a:extLst>
          </p:cNvPr>
          <p:cNvSpPr>
            <a:spLocks noGrp="1"/>
          </p:cNvSpPr>
          <p:nvPr>
            <p:ph idx="1"/>
          </p:nvPr>
        </p:nvSpPr>
        <p:spPr>
          <a:xfrm>
            <a:off x="152400" y="914400"/>
            <a:ext cx="8229600" cy="3886200"/>
          </a:xfrm>
        </p:spPr>
        <p:txBody>
          <a:bodyPr/>
          <a:lstStyle/>
          <a:p>
            <a:pPr marL="365760" indent="-256032">
              <a:spcAft>
                <a:spcPts val="300"/>
              </a:spcAft>
              <a:buClr>
                <a:schemeClr val="tx1"/>
              </a:buClr>
              <a:buFont typeface="Arial" panose="020B0604020202020204" pitchFamily="34" charset="0"/>
              <a:buChar char="•"/>
            </a:pPr>
            <a:r>
              <a:rPr lang="en-US" sz="2400" dirty="0"/>
              <a:t>Go to the </a:t>
            </a:r>
            <a:r>
              <a:rPr lang="en-US" sz="2400" dirty="0" err="1"/>
              <a:t>eRA</a:t>
            </a:r>
            <a:r>
              <a:rPr lang="en-US" sz="2400" dirty="0"/>
              <a:t> Commons </a:t>
            </a:r>
            <a:r>
              <a:rPr lang="en-US" sz="1800" dirty="0"/>
              <a:t>(</a:t>
            </a:r>
            <a:r>
              <a:rPr lang="en-US" sz="1800" dirty="0">
                <a:hlinkClick r:id="rId2" tooltip="eRA Commons"/>
              </a:rPr>
              <a:t>https://public.uat.era.nih.gov/commons</a:t>
            </a:r>
            <a:r>
              <a:rPr lang="en-US" sz="1800" dirty="0"/>
              <a:t>)</a:t>
            </a:r>
          </a:p>
          <a:p>
            <a:pPr marL="684213" lvl="2" indent="-342900">
              <a:spcAft>
                <a:spcPts val="300"/>
              </a:spcAft>
              <a:buClr>
                <a:schemeClr val="tx1"/>
              </a:buClr>
              <a:buFont typeface="Arial" panose="020B0604020202020204" pitchFamily="34" charset="0"/>
              <a:buChar char="▫"/>
            </a:pPr>
            <a:r>
              <a:rPr lang="en-US" sz="2200" dirty="0">
                <a:solidFill>
                  <a:srgbClr val="000000"/>
                </a:solidFill>
              </a:rPr>
              <a:t>Final Impact Score available </a:t>
            </a:r>
            <a:r>
              <a:rPr lang="en-US" sz="2200" dirty="0">
                <a:solidFill>
                  <a:srgbClr val="C00000"/>
                </a:solidFill>
              </a:rPr>
              <a:t>within 3 days  </a:t>
            </a:r>
          </a:p>
          <a:p>
            <a:pPr marL="684213" lvl="2" indent="-342900">
              <a:spcAft>
                <a:spcPts val="300"/>
              </a:spcAft>
              <a:buClr>
                <a:schemeClr val="tx1"/>
              </a:buClr>
              <a:buFont typeface="Arial" panose="020B0604020202020204" pitchFamily="34" charset="0"/>
              <a:buChar char="▫"/>
            </a:pPr>
            <a:r>
              <a:rPr lang="en-US" sz="2200" dirty="0">
                <a:solidFill>
                  <a:srgbClr val="000000"/>
                </a:solidFill>
              </a:rPr>
              <a:t>Summary statement available </a:t>
            </a:r>
            <a:r>
              <a:rPr lang="en-US" sz="2200" dirty="0">
                <a:solidFill>
                  <a:srgbClr val="C00000"/>
                </a:solidFill>
              </a:rPr>
              <a:t>within 4 – 8 weeks</a:t>
            </a:r>
            <a:r>
              <a:rPr lang="en-US" sz="2200" dirty="0">
                <a:solidFill>
                  <a:srgbClr val="000000"/>
                </a:solidFill>
              </a:rPr>
              <a:t>, to:</a:t>
            </a:r>
          </a:p>
          <a:p>
            <a:pPr marL="1257300" lvl="6" indent="-228600">
              <a:spcAft>
                <a:spcPts val="300"/>
              </a:spcAft>
              <a:buClr>
                <a:schemeClr val="tx1"/>
              </a:buClr>
              <a:buFont typeface="Arial" panose="020B0604020202020204" pitchFamily="34" charset="0"/>
              <a:buChar char="•"/>
            </a:pPr>
            <a:r>
              <a:rPr lang="en-US" sz="2000" dirty="0">
                <a:solidFill>
                  <a:srgbClr val="000000"/>
                </a:solidFill>
              </a:rPr>
              <a:t>Funding Institute Program Officer</a:t>
            </a:r>
          </a:p>
          <a:p>
            <a:pPr marL="1257300" lvl="6" indent="-228600">
              <a:spcAft>
                <a:spcPts val="300"/>
              </a:spcAft>
              <a:buClr>
                <a:schemeClr val="tx1"/>
              </a:buClr>
              <a:buFont typeface="Arial" panose="020B0604020202020204" pitchFamily="34" charset="0"/>
              <a:buChar char="•"/>
            </a:pPr>
            <a:r>
              <a:rPr lang="en-US" sz="2000" dirty="0">
                <a:solidFill>
                  <a:srgbClr val="000000"/>
                </a:solidFill>
              </a:rPr>
              <a:t>Applicant Organization Signing Official</a:t>
            </a:r>
          </a:p>
          <a:p>
            <a:pPr marL="1257300" lvl="6" indent="-228600">
              <a:spcAft>
                <a:spcPts val="300"/>
              </a:spcAft>
              <a:buClr>
                <a:schemeClr val="tx1"/>
              </a:buClr>
              <a:buFont typeface="Arial" panose="020B0604020202020204" pitchFamily="34" charset="0"/>
              <a:buChar char="•"/>
            </a:pPr>
            <a:r>
              <a:rPr lang="en-US" sz="2000" dirty="0">
                <a:solidFill>
                  <a:srgbClr val="000000"/>
                </a:solidFill>
              </a:rPr>
              <a:t>PD/PI </a:t>
            </a:r>
          </a:p>
          <a:p>
            <a:pPr marL="1257300" lvl="6" indent="-228600">
              <a:spcAft>
                <a:spcPts val="300"/>
              </a:spcAft>
              <a:buClr>
                <a:schemeClr val="tx1"/>
              </a:buClr>
              <a:buFont typeface="Arial" panose="020B0604020202020204" pitchFamily="34" charset="0"/>
              <a:buChar char="•"/>
            </a:pPr>
            <a:r>
              <a:rPr lang="en-US" sz="2000" dirty="0">
                <a:solidFill>
                  <a:srgbClr val="000000"/>
                </a:solidFill>
              </a:rPr>
              <a:t>Other NIH Officials </a:t>
            </a:r>
          </a:p>
          <a:p>
            <a:pPr marL="1257300" lvl="6" indent="-228600">
              <a:spcAft>
                <a:spcPts val="300"/>
              </a:spcAft>
              <a:buClr>
                <a:schemeClr val="tx1"/>
              </a:buClr>
              <a:buFont typeface="Arial" panose="020B0604020202020204" pitchFamily="34" charset="0"/>
              <a:buChar char="•"/>
            </a:pPr>
            <a:r>
              <a:rPr lang="en-US" sz="2000" dirty="0">
                <a:solidFill>
                  <a:srgbClr val="000000"/>
                </a:solidFill>
              </a:rPr>
              <a:t>Advisory Council members </a:t>
            </a:r>
          </a:p>
          <a:p>
            <a:pPr marL="342900" lvl="4" indent="-228600">
              <a:spcAft>
                <a:spcPts val="300"/>
              </a:spcAft>
              <a:buClr>
                <a:srgbClr val="C00000"/>
              </a:buClr>
              <a:buFont typeface="Arial" panose="020B0604020202020204" pitchFamily="34" charset="0"/>
              <a:buChar char="•"/>
            </a:pPr>
            <a:r>
              <a:rPr lang="en-US" sz="2400" dirty="0"/>
              <a:t> </a:t>
            </a:r>
            <a:r>
              <a:rPr lang="en-US" sz="2400" dirty="0">
                <a:solidFill>
                  <a:srgbClr val="C00000"/>
                </a:solidFill>
              </a:rPr>
              <a:t>A favorable score does not guarantee funding!</a:t>
            </a:r>
          </a:p>
          <a:p>
            <a:endParaRPr lang="en-US" dirty="0"/>
          </a:p>
        </p:txBody>
      </p:sp>
      <p:sp>
        <p:nvSpPr>
          <p:cNvPr id="4" name="Slide Number Placeholder 3">
            <a:extLst>
              <a:ext uri="{FF2B5EF4-FFF2-40B4-BE49-F238E27FC236}">
                <a16:creationId xmlns:a16="http://schemas.microsoft.com/office/drawing/2014/main" id="{40D03C2D-7D2A-42F5-A06D-24D360378B28}"/>
              </a:ext>
            </a:extLst>
          </p:cNvPr>
          <p:cNvSpPr>
            <a:spLocks noGrp="1"/>
          </p:cNvSpPr>
          <p:nvPr>
            <p:ph type="sldNum" sz="quarter" idx="10"/>
          </p:nvPr>
        </p:nvSpPr>
        <p:spPr/>
        <p:txBody>
          <a:bodyPr/>
          <a:lstStyle/>
          <a:p>
            <a:pPr>
              <a:defRPr/>
            </a:pPr>
            <a:fld id="{161627A0-52BE-49C3-90CB-787EE860760A}" type="slidenum">
              <a:rPr lang="en-US" smtClean="0"/>
              <a:pPr>
                <a:defRPr/>
              </a:pPr>
              <a:t>17</a:t>
            </a:fld>
            <a:endParaRPr lang="en-US" dirty="0"/>
          </a:p>
        </p:txBody>
      </p:sp>
    </p:spTree>
    <p:extLst>
      <p:ext uri="{BB962C8B-B14F-4D97-AF65-F5344CB8AC3E}">
        <p14:creationId xmlns:p14="http://schemas.microsoft.com/office/powerpoint/2010/main" val="385284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D718-7F54-46FE-AD16-F23D169DC695}"/>
              </a:ext>
            </a:extLst>
          </p:cNvPr>
          <p:cNvSpPr>
            <a:spLocks noGrp="1"/>
          </p:cNvSpPr>
          <p:nvPr>
            <p:ph type="title"/>
          </p:nvPr>
        </p:nvSpPr>
        <p:spPr>
          <a:xfrm>
            <a:off x="152400" y="304800"/>
            <a:ext cx="9144000" cy="838200"/>
          </a:xfrm>
        </p:spPr>
        <p:txBody>
          <a:bodyPr>
            <a:normAutofit fontScale="90000"/>
          </a:bodyPr>
          <a:lstStyle/>
          <a:p>
            <a:r>
              <a:rPr lang="en-US" sz="3400" dirty="0">
                <a:solidFill>
                  <a:schemeClr val="accent5">
                    <a:lumMod val="50000"/>
                  </a:schemeClr>
                </a:solidFill>
              </a:rPr>
              <a:t>What’s in the</a:t>
            </a:r>
            <a:br>
              <a:rPr lang="en-US" sz="3400" dirty="0">
                <a:solidFill>
                  <a:schemeClr val="accent5">
                    <a:lumMod val="50000"/>
                  </a:schemeClr>
                </a:solidFill>
              </a:rPr>
            </a:br>
            <a:r>
              <a:rPr lang="en-US" sz="3400" dirty="0">
                <a:solidFill>
                  <a:schemeClr val="accent5">
                    <a:lumMod val="50000"/>
                  </a:schemeClr>
                </a:solidFill>
              </a:rPr>
              <a:t>Summary Statement?</a:t>
            </a:r>
          </a:p>
        </p:txBody>
      </p:sp>
      <p:sp>
        <p:nvSpPr>
          <p:cNvPr id="3" name="Slide Number Placeholder 2">
            <a:extLst>
              <a:ext uri="{FF2B5EF4-FFF2-40B4-BE49-F238E27FC236}">
                <a16:creationId xmlns:a16="http://schemas.microsoft.com/office/drawing/2014/main" id="{D3854D2F-EE60-4089-AF3C-87D98A79EBFA}"/>
              </a:ext>
            </a:extLst>
          </p:cNvPr>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graphicFrame>
        <p:nvGraphicFramePr>
          <p:cNvPr id="4" name="Table 4" descr="What's in the Summary Statement?&#10;&#10;The slide shows a table listing the different sections of a Summary Statement, including the NIH Program Official, Final Impact Score, and Resume and Summary of Discussion.">
            <a:extLst>
              <a:ext uri="{FF2B5EF4-FFF2-40B4-BE49-F238E27FC236}">
                <a16:creationId xmlns:a16="http://schemas.microsoft.com/office/drawing/2014/main" id="{8D59ED63-D74D-434E-AA19-BD8B0A75C11C}"/>
              </a:ext>
            </a:extLst>
          </p:cNvPr>
          <p:cNvGraphicFramePr>
            <a:graphicFrameLocks noGrp="1"/>
          </p:cNvGraphicFramePr>
          <p:nvPr>
            <p:extLst>
              <p:ext uri="{D42A27DB-BD31-4B8C-83A1-F6EECF244321}">
                <p14:modId xmlns:p14="http://schemas.microsoft.com/office/powerpoint/2010/main" val="1752106594"/>
              </p:ext>
            </p:extLst>
          </p:nvPr>
        </p:nvGraphicFramePr>
        <p:xfrm>
          <a:off x="609600" y="1447800"/>
          <a:ext cx="6781800" cy="3376760"/>
        </p:xfrm>
        <a:graphic>
          <a:graphicData uri="http://schemas.openxmlformats.org/drawingml/2006/table">
            <a:tbl>
              <a:tblPr firstRow="1" bandRow="1">
                <a:tableStyleId>{0E3FDE45-AF77-4B5C-9715-49D594BDF05E}</a:tableStyleId>
              </a:tblPr>
              <a:tblGrid>
                <a:gridCol w="3390900">
                  <a:extLst>
                    <a:ext uri="{9D8B030D-6E8A-4147-A177-3AD203B41FA5}">
                      <a16:colId xmlns:a16="http://schemas.microsoft.com/office/drawing/2014/main" val="2913781331"/>
                    </a:ext>
                  </a:extLst>
                </a:gridCol>
                <a:gridCol w="3390900">
                  <a:extLst>
                    <a:ext uri="{9D8B030D-6E8A-4147-A177-3AD203B41FA5}">
                      <a16:colId xmlns:a16="http://schemas.microsoft.com/office/drawing/2014/main" val="2021427548"/>
                    </a:ext>
                  </a:extLst>
                </a:gridCol>
              </a:tblGrid>
              <a:tr h="387445">
                <a:tc>
                  <a:txBody>
                    <a:bodyPr/>
                    <a:lstStyle/>
                    <a:p>
                      <a:r>
                        <a:rPr lang="en-US" sz="1600" b="1" dirty="0">
                          <a:solidFill>
                            <a:srgbClr val="C00000"/>
                          </a:solidFill>
                        </a:rPr>
                        <a:t>First Page</a:t>
                      </a:r>
                    </a:p>
                  </a:txBody>
                  <a:tcPr/>
                </a:tc>
                <a:tc>
                  <a:txBody>
                    <a:bodyPr/>
                    <a:lstStyle/>
                    <a:p>
                      <a:r>
                        <a:rPr lang="en-US" sz="1600" b="1" dirty="0">
                          <a:solidFill>
                            <a:srgbClr val="C00000"/>
                          </a:solidFill>
                        </a:rPr>
                        <a:t>Subsequent Pages</a:t>
                      </a:r>
                    </a:p>
                  </a:txBody>
                  <a:tcPr/>
                </a:tc>
                <a:extLst>
                  <a:ext uri="{0D108BD9-81ED-4DB2-BD59-A6C34878D82A}">
                    <a16:rowId xmlns:a16="http://schemas.microsoft.com/office/drawing/2014/main" val="192818634"/>
                  </a:ext>
                </a:extLst>
              </a:tr>
              <a:tr h="668740">
                <a:tc>
                  <a:txBody>
                    <a:bodyPr/>
                    <a:lstStyle/>
                    <a:p>
                      <a:r>
                        <a:rPr lang="en-US" sz="1600" dirty="0"/>
                        <a:t>NIH Program Official</a:t>
                      </a:r>
                    </a:p>
                  </a:txBody>
                  <a:tcPr/>
                </a:tc>
                <a:tc>
                  <a:txBody>
                    <a:bodyPr/>
                    <a:lstStyle/>
                    <a:p>
                      <a:r>
                        <a:rPr lang="en-US" sz="1600" dirty="0"/>
                        <a:t>Resumé and Summary of Discussion (if applicable)</a:t>
                      </a:r>
                      <a:endParaRPr lang="en-US" sz="1600" dirty="0">
                        <a:latin typeface="+mj-lt"/>
                      </a:endParaRPr>
                    </a:p>
                  </a:txBody>
                  <a:tcPr/>
                </a:tc>
                <a:extLst>
                  <a:ext uri="{0D108BD9-81ED-4DB2-BD59-A6C34878D82A}">
                    <a16:rowId xmlns:a16="http://schemas.microsoft.com/office/drawing/2014/main" val="1225923974"/>
                  </a:ext>
                </a:extLst>
              </a:tr>
              <a:tr h="387445">
                <a:tc>
                  <a:txBody>
                    <a:bodyPr/>
                    <a:lstStyle/>
                    <a:p>
                      <a:r>
                        <a:rPr lang="en-US" sz="1600" dirty="0"/>
                        <a:t>Final Impact Score or ND</a:t>
                      </a:r>
                    </a:p>
                  </a:txBody>
                  <a:tcPr/>
                </a:tc>
                <a:tc>
                  <a:txBody>
                    <a:bodyPr/>
                    <a:lstStyle/>
                    <a:p>
                      <a:r>
                        <a:rPr lang="en-US" sz="1600" dirty="0"/>
                        <a:t>Description (from application)</a:t>
                      </a:r>
                    </a:p>
                  </a:txBody>
                  <a:tcPr/>
                </a:tc>
                <a:extLst>
                  <a:ext uri="{0D108BD9-81ED-4DB2-BD59-A6C34878D82A}">
                    <a16:rowId xmlns:a16="http://schemas.microsoft.com/office/drawing/2014/main" val="702077811"/>
                  </a:ext>
                </a:extLst>
              </a:tr>
              <a:tr h="385170">
                <a:tc>
                  <a:txBody>
                    <a:bodyPr/>
                    <a:lstStyle/>
                    <a:p>
                      <a:r>
                        <a:rPr lang="en-US" sz="1600" dirty="0"/>
                        <a:t>Percentile (if applicable)</a:t>
                      </a:r>
                    </a:p>
                  </a:txBody>
                  <a:tcPr/>
                </a:tc>
                <a:tc>
                  <a:txBody>
                    <a:bodyPr/>
                    <a:lstStyle/>
                    <a:p>
                      <a:r>
                        <a:rPr lang="en-US" sz="1600" dirty="0"/>
                        <a:t>Criterion scores from assigned reviewers</a:t>
                      </a:r>
                    </a:p>
                  </a:txBody>
                  <a:tcPr/>
                </a:tc>
                <a:extLst>
                  <a:ext uri="{0D108BD9-81ED-4DB2-BD59-A6C34878D82A}">
                    <a16:rowId xmlns:a16="http://schemas.microsoft.com/office/drawing/2014/main" val="3379541530"/>
                  </a:ext>
                </a:extLst>
              </a:tr>
              <a:tr h="457200">
                <a:tc>
                  <a:txBody>
                    <a:bodyPr/>
                    <a:lstStyle/>
                    <a:p>
                      <a:r>
                        <a:rPr lang="en-US" sz="1600" dirty="0"/>
                        <a:t>Codes (HS, VA, Inclusion)</a:t>
                      </a:r>
                    </a:p>
                  </a:txBody>
                  <a:tcPr/>
                </a:tc>
                <a:tc>
                  <a:txBody>
                    <a:bodyPr/>
                    <a:lstStyle/>
                    <a:p>
                      <a:r>
                        <a:rPr lang="en-US" sz="1600" dirty="0"/>
                        <a:t>Reviewer critiques (largely unedited)</a:t>
                      </a:r>
                    </a:p>
                  </a:txBody>
                  <a:tcPr/>
                </a:tc>
                <a:extLst>
                  <a:ext uri="{0D108BD9-81ED-4DB2-BD59-A6C34878D82A}">
                    <a16:rowId xmlns:a16="http://schemas.microsoft.com/office/drawing/2014/main" val="974925998"/>
                  </a:ext>
                </a:extLst>
              </a:tr>
              <a:tr h="387445">
                <a:tc>
                  <a:txBody>
                    <a:bodyPr/>
                    <a:lstStyle/>
                    <a:p>
                      <a:r>
                        <a:rPr lang="en-US" sz="1600" dirty="0"/>
                        <a:t>Budget request</a:t>
                      </a:r>
                    </a:p>
                  </a:txBody>
                  <a:tcPr/>
                </a:tc>
                <a:tc>
                  <a:txBody>
                    <a:bodyPr/>
                    <a:lstStyle/>
                    <a:p>
                      <a:r>
                        <a:rPr lang="en-US" sz="1600" dirty="0"/>
                        <a:t>Administrative Notes</a:t>
                      </a:r>
                    </a:p>
                  </a:txBody>
                  <a:tcPr/>
                </a:tc>
                <a:extLst>
                  <a:ext uri="{0D108BD9-81ED-4DB2-BD59-A6C34878D82A}">
                    <a16:rowId xmlns:a16="http://schemas.microsoft.com/office/drawing/2014/main" val="3038312933"/>
                  </a:ext>
                </a:extLst>
              </a:tr>
              <a:tr h="387445">
                <a:tc>
                  <a:txBody>
                    <a:bodyPr/>
                    <a:lstStyle/>
                    <a:p>
                      <a:endParaRPr lang="en-US" sz="1600" dirty="0"/>
                    </a:p>
                  </a:txBody>
                  <a:tcPr/>
                </a:tc>
                <a:tc>
                  <a:txBody>
                    <a:bodyPr/>
                    <a:lstStyle/>
                    <a:p>
                      <a:r>
                        <a:rPr lang="en-US" sz="1600" dirty="0"/>
                        <a:t>SRG Roster*</a:t>
                      </a:r>
                    </a:p>
                  </a:txBody>
                  <a:tcPr/>
                </a:tc>
                <a:extLst>
                  <a:ext uri="{0D108BD9-81ED-4DB2-BD59-A6C34878D82A}">
                    <a16:rowId xmlns:a16="http://schemas.microsoft.com/office/drawing/2014/main" val="3371371950"/>
                  </a:ext>
                </a:extLst>
              </a:tr>
            </a:tbl>
          </a:graphicData>
        </a:graphic>
      </p:graphicFrame>
      <p:sp>
        <p:nvSpPr>
          <p:cNvPr id="6" name="TextBox 5">
            <a:extLst>
              <a:ext uri="{FF2B5EF4-FFF2-40B4-BE49-F238E27FC236}">
                <a16:creationId xmlns:a16="http://schemas.microsoft.com/office/drawing/2014/main" id="{D409EA51-AEB5-4284-85D0-CE77E77BC411}"/>
              </a:ext>
            </a:extLst>
          </p:cNvPr>
          <p:cNvSpPr txBox="1"/>
          <p:nvPr/>
        </p:nvSpPr>
        <p:spPr>
          <a:xfrm>
            <a:off x="557719" y="4770833"/>
            <a:ext cx="3381054" cy="338554"/>
          </a:xfrm>
          <a:prstGeom prst="rect">
            <a:avLst/>
          </a:prstGeom>
          <a:noFill/>
        </p:spPr>
        <p:txBody>
          <a:bodyPr wrap="none" rtlCol="0">
            <a:spAutoFit/>
          </a:bodyPr>
          <a:lstStyle/>
          <a:p>
            <a:r>
              <a:rPr lang="en-US" sz="1600" dirty="0"/>
              <a:t>*Unless part of an aggregate roster</a:t>
            </a:r>
          </a:p>
        </p:txBody>
      </p:sp>
    </p:spTree>
    <p:extLst>
      <p:ext uri="{BB962C8B-B14F-4D97-AF65-F5344CB8AC3E}">
        <p14:creationId xmlns:p14="http://schemas.microsoft.com/office/powerpoint/2010/main" val="217298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9462-2DA5-443C-B9FD-E537220F17E7}"/>
              </a:ext>
            </a:extLst>
          </p:cNvPr>
          <p:cNvSpPr>
            <a:spLocks noGrp="1"/>
          </p:cNvSpPr>
          <p:nvPr>
            <p:ph type="title"/>
          </p:nvPr>
        </p:nvSpPr>
        <p:spPr>
          <a:xfrm>
            <a:off x="138701" y="152400"/>
            <a:ext cx="8839200" cy="1066800"/>
          </a:xfrm>
        </p:spPr>
        <p:txBody>
          <a:bodyPr/>
          <a:lstStyle/>
          <a:p>
            <a:r>
              <a:rPr lang="en-US" sz="3200" b="0" dirty="0">
                <a:solidFill>
                  <a:schemeClr val="accent5">
                    <a:lumMod val="50000"/>
                  </a:schemeClr>
                </a:solidFill>
              </a:rPr>
              <a:t>Whom to Contact </a:t>
            </a:r>
            <a:br>
              <a:rPr lang="en-US" sz="3200" b="0" dirty="0">
                <a:solidFill>
                  <a:schemeClr val="accent5">
                    <a:lumMod val="50000"/>
                  </a:schemeClr>
                </a:solidFill>
              </a:rPr>
            </a:br>
            <a:r>
              <a:rPr lang="en-US" sz="3200" b="0" dirty="0">
                <a:solidFill>
                  <a:schemeClr val="accent5">
                    <a:lumMod val="50000"/>
                  </a:schemeClr>
                </a:solidFill>
              </a:rPr>
              <a:t>After the Review</a:t>
            </a:r>
            <a:r>
              <a:rPr lang="en-US" sz="3200" b="0" dirty="0">
                <a:solidFill>
                  <a:srgbClr val="002060"/>
                </a:solidFill>
              </a:rPr>
              <a:t>?</a:t>
            </a:r>
          </a:p>
        </p:txBody>
      </p:sp>
      <p:sp>
        <p:nvSpPr>
          <p:cNvPr id="3" name="Content Placeholder 2">
            <a:extLst>
              <a:ext uri="{FF2B5EF4-FFF2-40B4-BE49-F238E27FC236}">
                <a16:creationId xmlns:a16="http://schemas.microsoft.com/office/drawing/2014/main" id="{D8EE07DC-A3F1-48CB-9B59-65FDAF2F184B}"/>
              </a:ext>
            </a:extLst>
          </p:cNvPr>
          <p:cNvSpPr>
            <a:spLocks noGrp="1"/>
          </p:cNvSpPr>
          <p:nvPr>
            <p:ph idx="1"/>
          </p:nvPr>
        </p:nvSpPr>
        <p:spPr>
          <a:xfrm>
            <a:off x="228600" y="1219200"/>
            <a:ext cx="8229600" cy="3962400"/>
          </a:xfrm>
        </p:spPr>
        <p:txBody>
          <a:bodyPr/>
          <a:lstStyle/>
          <a:p>
            <a:pPr>
              <a:buClr>
                <a:schemeClr val="tx1"/>
              </a:buClr>
            </a:pPr>
            <a:r>
              <a:rPr lang="en-US" sz="2400" dirty="0"/>
              <a:t>After release of the Summary Statement, </a:t>
            </a:r>
          </a:p>
          <a:p>
            <a:pPr marL="109537" indent="0">
              <a:buClr>
                <a:schemeClr val="tx1"/>
              </a:buClr>
              <a:buNone/>
            </a:pPr>
            <a:r>
              <a:rPr lang="en-US" sz="2400" dirty="0"/>
              <a:t>   your point of contact is your assigned </a:t>
            </a:r>
          </a:p>
          <a:p>
            <a:pPr marL="109537" indent="0">
              <a:buClr>
                <a:schemeClr val="tx1"/>
              </a:buClr>
              <a:buNone/>
            </a:pPr>
            <a:r>
              <a:rPr lang="en-US" sz="2400" dirty="0">
                <a:solidFill>
                  <a:srgbClr val="C00000"/>
                </a:solidFill>
              </a:rPr>
              <a:t>   NIH Program Official.</a:t>
            </a:r>
          </a:p>
          <a:p>
            <a:pPr>
              <a:buClr>
                <a:schemeClr val="tx1"/>
              </a:buClr>
            </a:pPr>
            <a:r>
              <a:rPr lang="en-US" sz="2400" dirty="0">
                <a:solidFill>
                  <a:srgbClr val="C00000"/>
                </a:solidFill>
              </a:rPr>
              <a:t>But first, read and consider the summary statement.</a:t>
            </a:r>
          </a:p>
          <a:p>
            <a:pPr>
              <a:buClr>
                <a:schemeClr val="tx1"/>
              </a:buClr>
            </a:pPr>
            <a:r>
              <a:rPr lang="en-US" sz="2400" dirty="0"/>
              <a:t>You may need to:</a:t>
            </a:r>
          </a:p>
          <a:p>
            <a:pPr lvl="1"/>
            <a:r>
              <a:rPr lang="en-US" sz="2200" dirty="0">
                <a:solidFill>
                  <a:schemeClr val="tx1"/>
                </a:solidFill>
              </a:rPr>
              <a:t>Submit Just-in-Time (JIT) information</a:t>
            </a:r>
          </a:p>
          <a:p>
            <a:pPr lvl="1"/>
            <a:r>
              <a:rPr lang="en-US" sz="2200" dirty="0">
                <a:solidFill>
                  <a:schemeClr val="tx1"/>
                </a:solidFill>
              </a:rPr>
              <a:t>Consider your options:</a:t>
            </a:r>
          </a:p>
          <a:p>
            <a:pPr lvl="2">
              <a:buClr>
                <a:schemeClr val="tx1"/>
              </a:buClr>
            </a:pPr>
            <a:r>
              <a:rPr lang="en-US" sz="2000" dirty="0">
                <a:solidFill>
                  <a:schemeClr val="tx1"/>
                </a:solidFill>
              </a:rPr>
              <a:t>Submit a new application.</a:t>
            </a:r>
          </a:p>
          <a:p>
            <a:pPr lvl="2">
              <a:buClr>
                <a:schemeClr val="tx1"/>
              </a:buClr>
            </a:pPr>
            <a:r>
              <a:rPr lang="en-US" sz="2000" dirty="0">
                <a:solidFill>
                  <a:schemeClr val="tx1"/>
                </a:solidFill>
              </a:rPr>
              <a:t>Revise and resubmit your application.</a:t>
            </a:r>
          </a:p>
          <a:p>
            <a:pPr lvl="2">
              <a:buClr>
                <a:schemeClr val="tx1"/>
              </a:buClr>
            </a:pPr>
            <a:r>
              <a:rPr lang="en-US" sz="2000" dirty="0">
                <a:solidFill>
                  <a:schemeClr val="tx1"/>
                </a:solidFill>
              </a:rPr>
              <a:t>Appeal the review outcome (</a:t>
            </a:r>
            <a:r>
              <a:rPr lang="en-US" sz="2000" dirty="0">
                <a:hlinkClick r:id="rId2"/>
              </a:rPr>
              <a:t>NOT-OD-11-064</a:t>
            </a:r>
            <a:r>
              <a:rPr lang="en-US" sz="2000" dirty="0">
                <a:solidFill>
                  <a:schemeClr val="tx1"/>
                </a:solidFill>
              </a:rPr>
              <a:t>).</a:t>
            </a:r>
          </a:p>
        </p:txBody>
      </p:sp>
      <p:sp>
        <p:nvSpPr>
          <p:cNvPr id="4" name="Slide Number Placeholder 3">
            <a:extLst>
              <a:ext uri="{FF2B5EF4-FFF2-40B4-BE49-F238E27FC236}">
                <a16:creationId xmlns:a16="http://schemas.microsoft.com/office/drawing/2014/main" id="{054D2843-452B-4411-94BB-724B95364A1D}"/>
              </a:ext>
            </a:extLst>
          </p:cNvPr>
          <p:cNvSpPr>
            <a:spLocks noGrp="1"/>
          </p:cNvSpPr>
          <p:nvPr>
            <p:ph type="sldNum" sz="quarter" idx="10"/>
          </p:nvPr>
        </p:nvSpPr>
        <p:spPr/>
        <p:txBody>
          <a:bodyPr/>
          <a:lstStyle/>
          <a:p>
            <a:pPr>
              <a:defRPr/>
            </a:pPr>
            <a:fld id="{161627A0-52BE-49C3-90CB-787EE860760A}" type="slidenum">
              <a:rPr lang="en-US" smtClean="0"/>
              <a:pPr>
                <a:defRPr/>
              </a:pPr>
              <a:t>19</a:t>
            </a:fld>
            <a:endParaRPr lang="en-US" dirty="0"/>
          </a:p>
        </p:txBody>
      </p:sp>
    </p:spTree>
    <p:extLst>
      <p:ext uri="{BB962C8B-B14F-4D97-AF65-F5344CB8AC3E}">
        <p14:creationId xmlns:p14="http://schemas.microsoft.com/office/powerpoint/2010/main" val="36345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5C63-E498-4DA2-92B9-7D10BDB76AAA}"/>
              </a:ext>
            </a:extLst>
          </p:cNvPr>
          <p:cNvSpPr>
            <a:spLocks noGrp="1"/>
          </p:cNvSpPr>
          <p:nvPr>
            <p:ph type="title"/>
          </p:nvPr>
        </p:nvSpPr>
        <p:spPr/>
        <p:txBody>
          <a:bodyPr>
            <a:normAutofit/>
          </a:bodyPr>
          <a:lstStyle/>
          <a:p>
            <a:r>
              <a:rPr lang="en-US" sz="3400" dirty="0">
                <a:solidFill>
                  <a:schemeClr val="accent5">
                    <a:lumMod val="50000"/>
                  </a:schemeClr>
                </a:solidFill>
              </a:rPr>
              <a:t> Problem</a:t>
            </a:r>
          </a:p>
        </p:txBody>
      </p:sp>
      <p:sp>
        <p:nvSpPr>
          <p:cNvPr id="3" name="Slide Number Placeholder 2">
            <a:extLst>
              <a:ext uri="{FF2B5EF4-FFF2-40B4-BE49-F238E27FC236}">
                <a16:creationId xmlns:a16="http://schemas.microsoft.com/office/drawing/2014/main" id="{8789251B-5EAD-4A94-B172-F6AE012CCB75}"/>
              </a:ext>
            </a:extLst>
          </p:cNvPr>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9" name="Arrow: Right 8">
            <a:extLst>
              <a:ext uri="{FF2B5EF4-FFF2-40B4-BE49-F238E27FC236}">
                <a16:creationId xmlns:a16="http://schemas.microsoft.com/office/drawing/2014/main" id="{6727BE63-5E82-4E5D-8768-E308A162A576}"/>
              </a:ext>
              <a:ext uri="{C183D7F6-B498-43B3-948B-1728B52AA6E4}">
                <adec:decorative xmlns:adec="http://schemas.microsoft.com/office/drawing/2017/decorative" val="1"/>
              </a:ext>
            </a:extLst>
          </p:cNvPr>
          <p:cNvSpPr/>
          <p:nvPr/>
        </p:nvSpPr>
        <p:spPr>
          <a:xfrm>
            <a:off x="3748388" y="2720370"/>
            <a:ext cx="2500012" cy="990600"/>
          </a:xfrm>
          <a:prstGeom prst="right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310BF9-3B07-4073-9B2F-109A1C48B4F3}"/>
              </a:ext>
            </a:extLst>
          </p:cNvPr>
          <p:cNvSpPr txBox="1"/>
          <p:nvPr/>
        </p:nvSpPr>
        <p:spPr>
          <a:xfrm>
            <a:off x="457200" y="2286000"/>
            <a:ext cx="3048000" cy="2062103"/>
          </a:xfrm>
          <a:prstGeom prst="rect">
            <a:avLst/>
          </a:prstGeom>
          <a:solidFill>
            <a:schemeClr val="accent5">
              <a:lumMod val="60000"/>
              <a:lumOff val="40000"/>
            </a:schemeClr>
          </a:solidFill>
        </p:spPr>
        <p:txBody>
          <a:bodyPr wrap="square" rtlCol="0">
            <a:spAutoFit/>
          </a:bodyPr>
          <a:lstStyle/>
          <a:p>
            <a:pPr algn="ctr"/>
            <a:r>
              <a:rPr lang="en-US" sz="3200" dirty="0"/>
              <a:t>Currently NIH receives </a:t>
            </a:r>
          </a:p>
          <a:p>
            <a:pPr algn="ctr"/>
            <a:r>
              <a:rPr lang="en-US" sz="3200" dirty="0">
                <a:latin typeface="Calibri" panose="020F0502020204030204" pitchFamily="34" charset="0"/>
                <a:cs typeface="Calibri" panose="020F0502020204030204" pitchFamily="34" charset="0"/>
              </a:rPr>
              <a:t>&gt; 80,000 applications/year</a:t>
            </a:r>
            <a:endParaRPr lang="en-US" sz="3200" dirty="0"/>
          </a:p>
        </p:txBody>
      </p:sp>
      <p:sp>
        <p:nvSpPr>
          <p:cNvPr id="11" name="TextBox 10">
            <a:extLst>
              <a:ext uri="{FF2B5EF4-FFF2-40B4-BE49-F238E27FC236}">
                <a16:creationId xmlns:a16="http://schemas.microsoft.com/office/drawing/2014/main" id="{A5704E16-7664-4E35-AAA8-FA8359AAF9A9}"/>
              </a:ext>
            </a:extLst>
          </p:cNvPr>
          <p:cNvSpPr txBox="1"/>
          <p:nvPr/>
        </p:nvSpPr>
        <p:spPr>
          <a:xfrm>
            <a:off x="6384580" y="2683385"/>
            <a:ext cx="2133600" cy="1077218"/>
          </a:xfrm>
          <a:prstGeom prst="rect">
            <a:avLst/>
          </a:prstGeom>
          <a:solidFill>
            <a:srgbClr val="92D050"/>
          </a:solidFill>
        </p:spPr>
        <p:txBody>
          <a:bodyPr wrap="square" rtlCol="0">
            <a:spAutoFit/>
          </a:bodyPr>
          <a:lstStyle/>
          <a:p>
            <a:pPr algn="ctr"/>
            <a:r>
              <a:rPr lang="en-US" sz="3200" dirty="0"/>
              <a:t>Some are funded.</a:t>
            </a:r>
          </a:p>
        </p:txBody>
      </p:sp>
      <p:pic>
        <p:nvPicPr>
          <p:cNvPr id="6" name="Picture 5" descr="Problem&#10;&#10;The slide shows a series of question marks between receipt of applications and those that get funded.">
            <a:extLst>
              <a:ext uri="{FF2B5EF4-FFF2-40B4-BE49-F238E27FC236}">
                <a16:creationId xmlns:a16="http://schemas.microsoft.com/office/drawing/2014/main" id="{F00E6D02-5B7B-4103-956A-9775BC08B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598" y="1295400"/>
            <a:ext cx="2774007" cy="1849338"/>
          </a:xfrm>
          <a:prstGeom prst="rect">
            <a:avLst/>
          </a:prstGeom>
        </p:spPr>
      </p:pic>
    </p:spTree>
    <p:extLst>
      <p:ext uri="{BB962C8B-B14F-4D97-AF65-F5344CB8AC3E}">
        <p14:creationId xmlns:p14="http://schemas.microsoft.com/office/powerpoint/2010/main" val="212564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sp>
        <p:nvSpPr>
          <p:cNvPr id="4" name="Rectangle 3"/>
          <p:cNvSpPr/>
          <p:nvPr/>
        </p:nvSpPr>
        <p:spPr>
          <a:xfrm>
            <a:off x="253581" y="1043972"/>
            <a:ext cx="8077200" cy="984885"/>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400" dirty="0"/>
              <a:t>Repeats three times a year (“Council rounds”)</a:t>
            </a:r>
          </a:p>
          <a:p>
            <a:pPr marL="341313" indent="-230188">
              <a:spcBef>
                <a:spcPts val="600"/>
              </a:spcBef>
              <a:spcAft>
                <a:spcPts val="600"/>
              </a:spcAft>
              <a:buFont typeface="Arial" panose="020B0604020202020204" pitchFamily="34" charset="0"/>
              <a:buChar char="•"/>
            </a:pPr>
            <a:r>
              <a:rPr lang="en-US" sz="2400" dirty="0"/>
              <a:t>Each step is managed by a different NIH official</a:t>
            </a:r>
          </a:p>
        </p:txBody>
      </p:sp>
      <p:sp>
        <p:nvSpPr>
          <p:cNvPr id="2" name="Title 1"/>
          <p:cNvSpPr>
            <a:spLocks noGrp="1"/>
          </p:cNvSpPr>
          <p:nvPr>
            <p:ph type="title"/>
          </p:nvPr>
        </p:nvSpPr>
        <p:spPr>
          <a:xfrm>
            <a:off x="194733" y="304800"/>
            <a:ext cx="8839200" cy="838200"/>
          </a:xfrm>
        </p:spPr>
        <p:txBody>
          <a:bodyPr>
            <a:normAutofit/>
          </a:bodyPr>
          <a:lstStyle/>
          <a:p>
            <a:r>
              <a:rPr lang="en-US" sz="3400" dirty="0">
                <a:solidFill>
                  <a:schemeClr val="accent5">
                    <a:lumMod val="50000"/>
                  </a:schemeClr>
                </a:solidFill>
              </a:rPr>
              <a:t>Understand the Process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20</a:t>
            </a:fld>
            <a:endParaRPr lang="en-US" dirty="0"/>
          </a:p>
        </p:txBody>
      </p:sp>
      <p:sp>
        <p:nvSpPr>
          <p:cNvPr id="8" name="TextBox 7"/>
          <p:cNvSpPr txBox="1"/>
          <p:nvPr/>
        </p:nvSpPr>
        <p:spPr>
          <a:xfrm>
            <a:off x="533400" y="3557753"/>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48792" y="3271319"/>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990821143"/>
              </p:ext>
            </p:extLst>
          </p:nvPr>
        </p:nvGraphicFramePr>
        <p:xfrm>
          <a:off x="2124026" y="2662855"/>
          <a:ext cx="4543453" cy="235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01026" y="3531732"/>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696098" y="3238463"/>
            <a:ext cx="1524000" cy="1219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759122" y="2188423"/>
            <a:ext cx="1544012" cy="923330"/>
          </a:xfrm>
          <a:prstGeom prst="rect">
            <a:avLst/>
          </a:prstGeom>
          <a:noFill/>
        </p:spPr>
        <p:txBody>
          <a:bodyPr wrap="none" rtlCol="0">
            <a:spAutoFit/>
          </a:bodyPr>
          <a:lstStyle/>
          <a:p>
            <a:r>
              <a:rPr lang="en-US" dirty="0"/>
              <a:t>CSR Division</a:t>
            </a:r>
          </a:p>
          <a:p>
            <a:r>
              <a:rPr lang="en-US" dirty="0"/>
              <a:t>of Receipt &amp;</a:t>
            </a:r>
          </a:p>
          <a:p>
            <a:r>
              <a:rPr lang="en-US" dirty="0"/>
              <a:t>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3261194" y="2108179"/>
            <a:ext cx="1928733" cy="923330"/>
          </a:xfrm>
          <a:prstGeom prst="rect">
            <a:avLst/>
          </a:prstGeom>
          <a:noFill/>
        </p:spPr>
        <p:txBody>
          <a:bodyPr wrap="none" rtlCol="0">
            <a:spAutoFit/>
          </a:bodyPr>
          <a:lstStyle/>
          <a:p>
            <a:r>
              <a:rPr lang="en-US" dirty="0"/>
              <a:t>Scientific Review</a:t>
            </a:r>
          </a:p>
          <a:p>
            <a:r>
              <a:rPr lang="en-US" dirty="0"/>
              <a:t> Groups (SRGS)</a:t>
            </a:r>
          </a:p>
          <a:p>
            <a:r>
              <a:rPr lang="en-US" dirty="0"/>
              <a:t>“Study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1688252" y="3005841"/>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20857" y="4373791"/>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6078002" y="2537831"/>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p:cNvCxnSpPr>
          <p:nvPr/>
        </p:nvCxnSpPr>
        <p:spPr>
          <a:xfrm flipV="1">
            <a:off x="6450492" y="3029726"/>
            <a:ext cx="433973" cy="325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25560" y="3005841"/>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284311" y="4710150"/>
            <a:ext cx="1928733" cy="646331"/>
          </a:xfrm>
          <a:prstGeom prst="rect">
            <a:avLst/>
          </a:prstGeom>
          <a:noFill/>
        </p:spPr>
        <p:txBody>
          <a:bodyPr wrap="none" rtlCol="0">
            <a:spAutoFit/>
          </a:bodyPr>
          <a:lstStyle/>
          <a:p>
            <a:r>
              <a:rPr lang="en-US" dirty="0"/>
              <a:t>Scientific Review</a:t>
            </a:r>
          </a:p>
          <a:p>
            <a:r>
              <a:rPr lang="en-US" dirty="0"/>
              <a:t> Officers (SROs)</a:t>
            </a:r>
          </a:p>
        </p:txBody>
      </p:sp>
    </p:spTree>
    <p:extLst>
      <p:ext uri="{BB962C8B-B14F-4D97-AF65-F5344CB8AC3E}">
        <p14:creationId xmlns:p14="http://schemas.microsoft.com/office/powerpoint/2010/main" val="25880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0BB1-D502-4FAB-999B-F4B10971D16A}"/>
              </a:ext>
            </a:extLst>
          </p:cNvPr>
          <p:cNvSpPr>
            <a:spLocks noGrp="1"/>
          </p:cNvSpPr>
          <p:nvPr>
            <p:ph type="title"/>
          </p:nvPr>
        </p:nvSpPr>
        <p:spPr>
          <a:xfrm>
            <a:off x="152400" y="166687"/>
            <a:ext cx="8915400" cy="838200"/>
          </a:xfrm>
        </p:spPr>
        <p:txBody>
          <a:bodyPr>
            <a:noAutofit/>
          </a:bodyPr>
          <a:lstStyle/>
          <a:p>
            <a:r>
              <a:rPr lang="en-US" sz="3200" dirty="0">
                <a:solidFill>
                  <a:schemeClr val="accent5">
                    <a:lumMod val="50000"/>
                  </a:schemeClr>
                </a:solidFill>
              </a:rPr>
              <a:t>National Advisory Councils:</a:t>
            </a:r>
            <a:br>
              <a:rPr lang="en-US" sz="3200" dirty="0">
                <a:solidFill>
                  <a:schemeClr val="accent5">
                    <a:lumMod val="50000"/>
                  </a:schemeClr>
                </a:solidFill>
              </a:rPr>
            </a:br>
            <a:r>
              <a:rPr lang="en-US" sz="3200" dirty="0">
                <a:solidFill>
                  <a:schemeClr val="accent5">
                    <a:lumMod val="50000"/>
                  </a:schemeClr>
                </a:solidFill>
              </a:rPr>
              <a:t>Who’s Involved?</a:t>
            </a:r>
          </a:p>
        </p:txBody>
      </p:sp>
      <p:sp>
        <p:nvSpPr>
          <p:cNvPr id="3" name="Slide Number Placeholder 2">
            <a:extLst>
              <a:ext uri="{FF2B5EF4-FFF2-40B4-BE49-F238E27FC236}">
                <a16:creationId xmlns:a16="http://schemas.microsoft.com/office/drawing/2014/main" id="{5FFB2DC5-4E0E-42CE-BB68-3EA0659AF63E}"/>
              </a:ext>
            </a:extLst>
          </p:cNvPr>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graphicFrame>
        <p:nvGraphicFramePr>
          <p:cNvPr id="4" name="Table 5" descr="National Advisory Councils: Who's Involved?&#10;National Advisory Councils: Who Decides?&#10;&#10;The slide displays a table describing the Executive Secretaries INIH officials who manage Council review) and National Advisory Council members.">
            <a:extLst>
              <a:ext uri="{FF2B5EF4-FFF2-40B4-BE49-F238E27FC236}">
                <a16:creationId xmlns:a16="http://schemas.microsoft.com/office/drawing/2014/main" id="{BE61AE1E-38B1-4D94-9E68-D8EE5F058A4F}"/>
              </a:ext>
            </a:extLst>
          </p:cNvPr>
          <p:cNvGraphicFramePr>
            <a:graphicFrameLocks noGrp="1"/>
          </p:cNvGraphicFramePr>
          <p:nvPr>
            <p:extLst>
              <p:ext uri="{D42A27DB-BD31-4B8C-83A1-F6EECF244321}">
                <p14:modId xmlns:p14="http://schemas.microsoft.com/office/powerpoint/2010/main" val="2504292734"/>
              </p:ext>
            </p:extLst>
          </p:nvPr>
        </p:nvGraphicFramePr>
        <p:xfrm>
          <a:off x="304800" y="1253543"/>
          <a:ext cx="8153400" cy="3261360"/>
        </p:xfrm>
        <a:graphic>
          <a:graphicData uri="http://schemas.openxmlformats.org/drawingml/2006/table">
            <a:tbl>
              <a:tblPr firstRow="1" bandRow="1">
                <a:tableStyleId>{0E3FDE45-AF77-4B5C-9715-49D594BDF05E}</a:tableStyleId>
              </a:tblPr>
              <a:tblGrid>
                <a:gridCol w="3988075">
                  <a:extLst>
                    <a:ext uri="{9D8B030D-6E8A-4147-A177-3AD203B41FA5}">
                      <a16:colId xmlns:a16="http://schemas.microsoft.com/office/drawing/2014/main" val="4170521945"/>
                    </a:ext>
                  </a:extLst>
                </a:gridCol>
                <a:gridCol w="4165325">
                  <a:extLst>
                    <a:ext uri="{9D8B030D-6E8A-4147-A177-3AD203B41FA5}">
                      <a16:colId xmlns:a16="http://schemas.microsoft.com/office/drawing/2014/main" val="576150889"/>
                    </a:ext>
                  </a:extLst>
                </a:gridCol>
              </a:tblGrid>
              <a:tr h="382774">
                <a:tc>
                  <a:txBody>
                    <a:bodyPr/>
                    <a:lstStyle/>
                    <a:p>
                      <a:pPr algn="ctr"/>
                      <a:r>
                        <a:rPr lang="en-US" sz="1600" b="1" dirty="0">
                          <a:solidFill>
                            <a:srgbClr val="C00000"/>
                          </a:solidFill>
                        </a:rPr>
                        <a:t>Executive Secretaries (“Exec Secs”)</a:t>
                      </a:r>
                    </a:p>
                  </a:txBody>
                  <a:tcPr/>
                </a:tc>
                <a:tc>
                  <a:txBody>
                    <a:bodyPr/>
                    <a:lstStyle/>
                    <a:p>
                      <a:pPr algn="ctr"/>
                      <a:r>
                        <a:rPr lang="en-US" sz="1600" b="1" dirty="0">
                          <a:solidFill>
                            <a:srgbClr val="C00000"/>
                          </a:solidFill>
                        </a:rPr>
                        <a:t>National Advisory Council</a:t>
                      </a:r>
                    </a:p>
                    <a:p>
                      <a:pPr algn="ctr"/>
                      <a:r>
                        <a:rPr lang="en-US" sz="1600" b="1" dirty="0">
                          <a:solidFill>
                            <a:srgbClr val="C00000"/>
                          </a:solidFill>
                        </a:rPr>
                        <a:t> (NAC) Members</a:t>
                      </a:r>
                    </a:p>
                  </a:txBody>
                  <a:tcPr/>
                </a:tc>
                <a:extLst>
                  <a:ext uri="{0D108BD9-81ED-4DB2-BD59-A6C34878D82A}">
                    <a16:rowId xmlns:a16="http://schemas.microsoft.com/office/drawing/2014/main" val="4235113887"/>
                  </a:ext>
                </a:extLst>
              </a:tr>
              <a:tr h="1018196">
                <a:tc>
                  <a:txBody>
                    <a:bodyPr/>
                    <a:lstStyle/>
                    <a:p>
                      <a:r>
                        <a:rPr lang="en-US" sz="1600" dirty="0"/>
                        <a:t>Senior, PhD-level officials in the NIH funding Institute</a:t>
                      </a:r>
                    </a:p>
                  </a:txBody>
                  <a:tcPr/>
                </a:tc>
                <a:tc>
                  <a:txBody>
                    <a:bodyPr/>
                    <a:lstStyle/>
                    <a:p>
                      <a:r>
                        <a:rPr lang="en-US" sz="1600" dirty="0"/>
                        <a:t>Broad and diverse membership</a:t>
                      </a:r>
                    </a:p>
                    <a:p>
                      <a:pPr marL="573088" lvl="6" indent="-231775">
                        <a:spcBef>
                          <a:spcPts val="300"/>
                        </a:spcBef>
                        <a:spcAft>
                          <a:spcPts val="300"/>
                        </a:spcAft>
                        <a:buFont typeface="Arial" panose="020B0604020202020204" pitchFamily="34" charset="0"/>
                        <a:buChar char="̶"/>
                      </a:pPr>
                      <a:r>
                        <a:rPr lang="en-US" sz="1600" dirty="0"/>
                        <a:t>Basic/research scientists</a:t>
                      </a:r>
                    </a:p>
                    <a:p>
                      <a:pPr marL="573088" lvl="6" indent="-231775">
                        <a:spcBef>
                          <a:spcPts val="300"/>
                        </a:spcBef>
                        <a:spcAft>
                          <a:spcPts val="300"/>
                        </a:spcAft>
                        <a:buFont typeface="Arial" panose="020B0604020202020204" pitchFamily="34" charset="0"/>
                        <a:buChar char="̶"/>
                      </a:pPr>
                      <a:r>
                        <a:rPr lang="en-US" sz="1600" dirty="0"/>
                        <a:t>Clinician scientists</a:t>
                      </a:r>
                    </a:p>
                    <a:p>
                      <a:pPr marL="573088" lvl="6" indent="-231775">
                        <a:spcBef>
                          <a:spcPts val="300"/>
                        </a:spcBef>
                        <a:spcAft>
                          <a:spcPts val="300"/>
                        </a:spcAft>
                        <a:buFont typeface="Arial" panose="020B0604020202020204" pitchFamily="34" charset="0"/>
                        <a:buChar char="̶"/>
                      </a:pPr>
                      <a:r>
                        <a:rPr lang="en-US" sz="1600" dirty="0"/>
                        <a:t>“Public” members</a:t>
                      </a:r>
                    </a:p>
                  </a:txBody>
                  <a:tcPr/>
                </a:tc>
                <a:extLst>
                  <a:ext uri="{0D108BD9-81ED-4DB2-BD59-A6C34878D82A}">
                    <a16:rowId xmlns:a16="http://schemas.microsoft.com/office/drawing/2014/main" val="1929562404"/>
                  </a:ext>
                </a:extLst>
              </a:tr>
              <a:tr h="601980">
                <a:tc>
                  <a:txBody>
                    <a:bodyPr/>
                    <a:lstStyle/>
                    <a:p>
                      <a:endParaRPr lang="en-US" sz="1600" dirty="0"/>
                    </a:p>
                  </a:txBody>
                  <a:tcPr/>
                </a:tc>
                <a:tc>
                  <a:txBody>
                    <a:bodyPr/>
                    <a:lstStyle/>
                    <a:p>
                      <a:r>
                        <a:rPr lang="en-US" sz="1600" dirty="0"/>
                        <a:t>Appointed as Special Government Employees, Chair is IC Director</a:t>
                      </a:r>
                    </a:p>
                  </a:txBody>
                  <a:tcPr/>
                </a:tc>
                <a:extLst>
                  <a:ext uri="{0D108BD9-81ED-4DB2-BD59-A6C34878D82A}">
                    <a16:rowId xmlns:a16="http://schemas.microsoft.com/office/drawing/2014/main" val="1323438609"/>
                  </a:ext>
                </a:extLst>
              </a:tr>
              <a:tr h="712737">
                <a:tc>
                  <a:txBody>
                    <a:bodyPr/>
                    <a:lstStyle/>
                    <a:p>
                      <a:r>
                        <a:rPr lang="en-US" sz="1600" dirty="0"/>
                        <a:t>Ensure compliance with government rules for Council review</a:t>
                      </a:r>
                    </a:p>
                    <a:p>
                      <a:r>
                        <a:rPr lang="en-US" sz="1600" dirty="0"/>
                        <a:t>Manage COI</a:t>
                      </a:r>
                    </a:p>
                  </a:txBody>
                  <a:tcPr/>
                </a:tc>
                <a:tc>
                  <a:txBody>
                    <a:bodyPr/>
                    <a:lstStyle/>
                    <a:p>
                      <a:r>
                        <a:rPr lang="en-US" sz="1600" dirty="0"/>
                        <a:t>Make recommendations for funding</a:t>
                      </a:r>
                    </a:p>
                    <a:p>
                      <a:r>
                        <a:rPr lang="en-US" sz="1600" dirty="0"/>
                        <a:t>Consider concepts for new initiatives</a:t>
                      </a:r>
                    </a:p>
                    <a:p>
                      <a:r>
                        <a:rPr lang="en-US" sz="1600" dirty="0"/>
                        <a:t>Adjudicate appeals of initial peer review</a:t>
                      </a:r>
                    </a:p>
                  </a:txBody>
                  <a:tcPr/>
                </a:tc>
                <a:extLst>
                  <a:ext uri="{0D108BD9-81ED-4DB2-BD59-A6C34878D82A}">
                    <a16:rowId xmlns:a16="http://schemas.microsoft.com/office/drawing/2014/main" val="793305323"/>
                  </a:ext>
                </a:extLst>
              </a:tr>
            </a:tbl>
          </a:graphicData>
        </a:graphic>
      </p:graphicFrame>
      <p:graphicFrame>
        <p:nvGraphicFramePr>
          <p:cNvPr id="5" name="Table 8">
            <a:extLst>
              <a:ext uri="{FF2B5EF4-FFF2-40B4-BE49-F238E27FC236}">
                <a16:creationId xmlns:a16="http://schemas.microsoft.com/office/drawing/2014/main" id="{769E46B8-225C-40F7-AC05-11DC6B47777C}"/>
              </a:ext>
            </a:extLst>
          </p:cNvPr>
          <p:cNvGraphicFramePr>
            <a:graphicFrameLocks noGrp="1"/>
          </p:cNvGraphicFramePr>
          <p:nvPr>
            <p:extLst>
              <p:ext uri="{D42A27DB-BD31-4B8C-83A1-F6EECF244321}">
                <p14:modId xmlns:p14="http://schemas.microsoft.com/office/powerpoint/2010/main" val="3784402878"/>
              </p:ext>
            </p:extLst>
          </p:nvPr>
        </p:nvGraphicFramePr>
        <p:xfrm>
          <a:off x="304800" y="4551071"/>
          <a:ext cx="8153400" cy="579120"/>
        </p:xfrm>
        <a:graphic>
          <a:graphicData uri="http://schemas.openxmlformats.org/drawingml/2006/table">
            <a:tbl>
              <a:tblPr firstRow="1" bandRow="1">
                <a:tableStyleId>{5C22544A-7EE6-4342-B048-85BDC9FD1C3A}</a:tableStyleId>
              </a:tblPr>
              <a:tblGrid>
                <a:gridCol w="3992645">
                  <a:extLst>
                    <a:ext uri="{9D8B030D-6E8A-4147-A177-3AD203B41FA5}">
                      <a16:colId xmlns:a16="http://schemas.microsoft.com/office/drawing/2014/main" val="3016156874"/>
                    </a:ext>
                  </a:extLst>
                </a:gridCol>
                <a:gridCol w="4160755">
                  <a:extLst>
                    <a:ext uri="{9D8B030D-6E8A-4147-A177-3AD203B41FA5}">
                      <a16:colId xmlns:a16="http://schemas.microsoft.com/office/drawing/2014/main" val="2523785033"/>
                    </a:ext>
                  </a:extLst>
                </a:gridCol>
              </a:tblGrid>
              <a:tr h="370840">
                <a:tc>
                  <a:txBody>
                    <a:bodyPr/>
                    <a:lstStyle/>
                    <a:p>
                      <a:r>
                        <a:rPr lang="en-US" sz="1600" b="0" dirty="0">
                          <a:solidFill>
                            <a:schemeClr val="tx1"/>
                          </a:solidFill>
                        </a:rPr>
                        <a:t>Exec Secs do not engage in Council recommendations!</a:t>
                      </a:r>
                    </a:p>
                  </a:txBody>
                  <a:tcPr>
                    <a:solidFill>
                      <a:srgbClr val="CCFF66"/>
                    </a:solidFill>
                  </a:tcPr>
                </a:tc>
                <a:tc>
                  <a:txBody>
                    <a:bodyPr/>
                    <a:lstStyle/>
                    <a:p>
                      <a:r>
                        <a:rPr lang="en-US" sz="1600" b="0" dirty="0">
                          <a:solidFill>
                            <a:schemeClr val="tx1"/>
                          </a:solidFill>
                        </a:rPr>
                        <a:t>NACs do not make funding decisions!</a:t>
                      </a:r>
                    </a:p>
                  </a:txBody>
                  <a:tcPr>
                    <a:solidFill>
                      <a:srgbClr val="CCFF66"/>
                    </a:solidFill>
                  </a:tcPr>
                </a:tc>
                <a:extLst>
                  <a:ext uri="{0D108BD9-81ED-4DB2-BD59-A6C34878D82A}">
                    <a16:rowId xmlns:a16="http://schemas.microsoft.com/office/drawing/2014/main" val="759461521"/>
                  </a:ext>
                </a:extLst>
              </a:tr>
            </a:tbl>
          </a:graphicData>
        </a:graphic>
      </p:graphicFrame>
    </p:spTree>
    <p:extLst>
      <p:ext uri="{BB962C8B-B14F-4D97-AF65-F5344CB8AC3E}">
        <p14:creationId xmlns:p14="http://schemas.microsoft.com/office/powerpoint/2010/main" val="327225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normAutofit/>
          </a:bodyPr>
          <a:lstStyle/>
          <a:p>
            <a:r>
              <a:rPr lang="en-US" sz="3200" dirty="0">
                <a:solidFill>
                  <a:schemeClr val="accent5">
                    <a:lumMod val="50000"/>
                  </a:schemeClr>
                </a:solidFill>
              </a:rPr>
              <a:t>Who</a:t>
            </a:r>
            <a:r>
              <a:rPr lang="en-US" sz="3400" dirty="0">
                <a:solidFill>
                  <a:schemeClr val="accent5">
                    <a:lumMod val="50000"/>
                  </a:schemeClr>
                </a:solidFill>
              </a:rPr>
              <a:t> Decides?</a:t>
            </a:r>
          </a:p>
        </p:txBody>
      </p:sp>
      <p:sp>
        <p:nvSpPr>
          <p:cNvPr id="4" name="Rectangle 3"/>
          <p:cNvSpPr/>
          <p:nvPr/>
        </p:nvSpPr>
        <p:spPr>
          <a:xfrm>
            <a:off x="226173" y="1125140"/>
            <a:ext cx="8696326" cy="3847207"/>
          </a:xfrm>
          <a:prstGeom prst="rect">
            <a:avLst/>
          </a:prstGeom>
        </p:spPr>
        <p:txBody>
          <a:bodyPr wrap="square">
            <a:spAutoFit/>
          </a:bodyPr>
          <a:lstStyle/>
          <a:p>
            <a:pPr marL="365760" indent="-256032">
              <a:spcBef>
                <a:spcPts val="300"/>
              </a:spcBef>
              <a:spcAft>
                <a:spcPts val="300"/>
              </a:spcAft>
              <a:buClr>
                <a:srgbClr val="C00000"/>
              </a:buClr>
              <a:buFont typeface="Arial" panose="020B0604020202020204" pitchFamily="34" charset="0"/>
              <a:buChar char="•"/>
            </a:pPr>
            <a:r>
              <a:rPr lang="en-US" sz="2400" dirty="0">
                <a:solidFill>
                  <a:srgbClr val="C00000"/>
                </a:solidFill>
              </a:rPr>
              <a:t>The Director of the funding Institute </a:t>
            </a:r>
          </a:p>
          <a:p>
            <a:pPr marL="109728">
              <a:spcBef>
                <a:spcPts val="300"/>
              </a:spcBef>
              <a:spcAft>
                <a:spcPts val="300"/>
              </a:spcAft>
              <a:buClr>
                <a:srgbClr val="C00000"/>
              </a:buClr>
            </a:pPr>
            <a:r>
              <a:rPr lang="en-US" sz="2400" dirty="0">
                <a:solidFill>
                  <a:srgbClr val="C00000"/>
                </a:solidFill>
              </a:rPr>
              <a:t>   makes the final funding decision.</a:t>
            </a:r>
          </a:p>
          <a:p>
            <a:pPr marL="365760" indent="-256032">
              <a:spcBef>
                <a:spcPts val="300"/>
              </a:spcBef>
              <a:spcAft>
                <a:spcPts val="300"/>
              </a:spcAft>
              <a:buClr>
                <a:schemeClr val="tx1"/>
              </a:buClr>
              <a:buFont typeface="Arial" panose="020B0604020202020204" pitchFamily="34" charset="0"/>
              <a:buChar char="•"/>
            </a:pPr>
            <a:r>
              <a:rPr lang="en-US" sz="2400" dirty="0"/>
              <a:t>Based on:</a:t>
            </a:r>
          </a:p>
          <a:p>
            <a:pPr marL="684213" lvl="2" indent="-342900">
              <a:spcBef>
                <a:spcPts val="300"/>
              </a:spcBef>
              <a:spcAft>
                <a:spcPts val="300"/>
              </a:spcAft>
              <a:buClr>
                <a:schemeClr val="tx1"/>
              </a:buClr>
              <a:buFont typeface="Arial" panose="020B0604020202020204" pitchFamily="34" charset="0"/>
              <a:buChar char="▫"/>
            </a:pPr>
            <a:r>
              <a:rPr lang="en-US" sz="2200" dirty="0"/>
              <a:t>Mission of the NIH Institute, </a:t>
            </a:r>
          </a:p>
          <a:p>
            <a:pPr marL="341313" lvl="2">
              <a:spcBef>
                <a:spcPts val="300"/>
              </a:spcBef>
              <a:spcAft>
                <a:spcPts val="300"/>
              </a:spcAft>
              <a:buClr>
                <a:schemeClr val="tx1"/>
              </a:buClr>
            </a:pPr>
            <a:r>
              <a:rPr lang="en-US" sz="2200" dirty="0"/>
              <a:t>    program priorities, Congressional mandates</a:t>
            </a:r>
          </a:p>
          <a:p>
            <a:pPr marL="684213" lvl="2" indent="-342900">
              <a:spcBef>
                <a:spcPts val="300"/>
              </a:spcBef>
              <a:spcAft>
                <a:spcPts val="300"/>
              </a:spcAft>
              <a:buClr>
                <a:schemeClr val="tx1"/>
              </a:buClr>
              <a:buFont typeface="Arial" panose="020B0604020202020204" pitchFamily="34" charset="0"/>
              <a:buChar char="▫"/>
            </a:pPr>
            <a:r>
              <a:rPr lang="en-US" sz="2200" dirty="0">
                <a:solidFill>
                  <a:srgbClr val="C00000"/>
                </a:solidFill>
              </a:rPr>
              <a:t>Outcome of initial peer review</a:t>
            </a:r>
          </a:p>
          <a:p>
            <a:pPr marL="684213" lvl="2" indent="-342900">
              <a:spcBef>
                <a:spcPts val="300"/>
              </a:spcBef>
              <a:spcAft>
                <a:spcPts val="300"/>
              </a:spcAft>
              <a:buClr>
                <a:schemeClr val="tx1"/>
              </a:buClr>
              <a:buFont typeface="Arial" panose="020B0604020202020204" pitchFamily="34" charset="0"/>
              <a:buChar char="▫"/>
            </a:pPr>
            <a:r>
              <a:rPr lang="en-US" sz="2200" dirty="0"/>
              <a:t>Additional outside expertise, if needed</a:t>
            </a:r>
          </a:p>
          <a:p>
            <a:pPr marL="684213" lvl="2" indent="-342900">
              <a:spcBef>
                <a:spcPts val="300"/>
              </a:spcBef>
              <a:spcAft>
                <a:spcPts val="300"/>
              </a:spcAft>
              <a:buClr>
                <a:schemeClr val="tx1"/>
              </a:buClr>
              <a:buFont typeface="Arial" panose="020B0604020202020204" pitchFamily="34" charset="0"/>
              <a:buChar char="▫"/>
            </a:pPr>
            <a:r>
              <a:rPr lang="en-US" sz="2200" dirty="0"/>
              <a:t>Recommendation of IC Program Staff and Council</a:t>
            </a:r>
          </a:p>
          <a:p>
            <a:pPr marL="684213" lvl="2" indent="-342900">
              <a:spcBef>
                <a:spcPts val="300"/>
              </a:spcBef>
              <a:spcAft>
                <a:spcPts val="300"/>
              </a:spcAft>
              <a:buClr>
                <a:schemeClr val="tx1"/>
              </a:buClr>
              <a:buFont typeface="Arial" panose="020B0604020202020204" pitchFamily="34" charset="0"/>
              <a:buChar char="▫"/>
            </a:pPr>
            <a:r>
              <a:rPr lang="en-US" sz="2200" dirty="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pic>
        <p:nvPicPr>
          <p:cNvPr id="6" name="Picture 5" descr="Who Decides?&#10;&#10;The slide shows a picture of balloons and confetti.">
            <a:extLst>
              <a:ext uri="{FF2B5EF4-FFF2-40B4-BE49-F238E27FC236}">
                <a16:creationId xmlns:a16="http://schemas.microsoft.com/office/drawing/2014/main" id="{9F86A7BE-D8A4-4BBE-8C6D-33E24C9D2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2134714"/>
            <a:ext cx="1845244" cy="1828057"/>
          </a:xfrm>
          <a:prstGeom prst="rect">
            <a:avLst/>
          </a:prstGeom>
        </p:spPr>
      </p:pic>
    </p:spTree>
    <p:extLst>
      <p:ext uri="{BB962C8B-B14F-4D97-AF65-F5344CB8AC3E}">
        <p14:creationId xmlns:p14="http://schemas.microsoft.com/office/powerpoint/2010/main" val="141028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AE9C-04BA-4D01-B9CD-D760A5029E06}"/>
              </a:ext>
            </a:extLst>
          </p:cNvPr>
          <p:cNvSpPr>
            <a:spLocks noGrp="1"/>
          </p:cNvSpPr>
          <p:nvPr>
            <p:ph type="title"/>
          </p:nvPr>
        </p:nvSpPr>
        <p:spPr>
          <a:xfrm>
            <a:off x="152400" y="166687"/>
            <a:ext cx="8763000" cy="838200"/>
          </a:xfrm>
        </p:spPr>
        <p:txBody>
          <a:bodyPr>
            <a:noAutofit/>
          </a:bodyPr>
          <a:lstStyle/>
          <a:p>
            <a:r>
              <a:rPr lang="en-US" sz="3200" dirty="0">
                <a:solidFill>
                  <a:schemeClr val="accent5">
                    <a:lumMod val="50000"/>
                  </a:schemeClr>
                </a:solidFill>
              </a:rPr>
              <a:t>Special Considerations:</a:t>
            </a:r>
            <a:br>
              <a:rPr lang="en-US" sz="3200" dirty="0">
                <a:solidFill>
                  <a:schemeClr val="accent5">
                    <a:lumMod val="50000"/>
                  </a:schemeClr>
                </a:solidFill>
              </a:rPr>
            </a:br>
            <a:r>
              <a:rPr lang="en-US" sz="3200" dirty="0">
                <a:solidFill>
                  <a:schemeClr val="accent5">
                    <a:lumMod val="50000"/>
                  </a:schemeClr>
                </a:solidFill>
              </a:rPr>
              <a:t>COVID-19 Edition</a:t>
            </a:r>
          </a:p>
        </p:txBody>
      </p:sp>
      <p:sp>
        <p:nvSpPr>
          <p:cNvPr id="3" name="Slide Number Placeholder 2">
            <a:extLst>
              <a:ext uri="{FF2B5EF4-FFF2-40B4-BE49-F238E27FC236}">
                <a16:creationId xmlns:a16="http://schemas.microsoft.com/office/drawing/2014/main" id="{B7DEB2B8-74E7-4D28-BBE4-EA40D5453E9C}"/>
              </a:ext>
            </a:extLst>
          </p:cNvPr>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
        <p:nvSpPr>
          <p:cNvPr id="6" name="TextBox 5" descr="Special Considerations: COID-19 Edition&#10;&#10;The slide displays a chart of three Council rounds (August/October 2020, January 2021, and May 2021) and special exceptions under COVID emergency declaration that affect peer review.">
            <a:extLst>
              <a:ext uri="{FF2B5EF4-FFF2-40B4-BE49-F238E27FC236}">
                <a16:creationId xmlns:a16="http://schemas.microsoft.com/office/drawing/2014/main" id="{555E792A-52E4-4B1B-8079-79207E850910}"/>
              </a:ext>
            </a:extLst>
          </p:cNvPr>
          <p:cNvSpPr txBox="1"/>
          <p:nvPr/>
        </p:nvSpPr>
        <p:spPr>
          <a:xfrm>
            <a:off x="304800" y="5029200"/>
            <a:ext cx="8150892" cy="338554"/>
          </a:xfrm>
          <a:prstGeom prst="rect">
            <a:avLst/>
          </a:prstGeom>
          <a:solidFill>
            <a:srgbClr val="CCFF66"/>
          </a:solidFill>
          <a:ln>
            <a:solidFill>
              <a:schemeClr val="tx1"/>
            </a:solidFill>
          </a:ln>
        </p:spPr>
        <p:txBody>
          <a:bodyPr wrap="square" rtlCol="0">
            <a:spAutoFit/>
          </a:bodyPr>
          <a:lstStyle/>
          <a:p>
            <a:r>
              <a:rPr lang="en-US" sz="1600" dirty="0">
                <a:hlinkClick r:id="rId2"/>
              </a:rPr>
              <a:t>https://grants.nih.gov/policy/natural-disasters/corona-virus/review-process.htm</a:t>
            </a:r>
            <a:endParaRPr lang="en-US" sz="1600" dirty="0"/>
          </a:p>
        </p:txBody>
      </p:sp>
      <p:graphicFrame>
        <p:nvGraphicFramePr>
          <p:cNvPr id="7" name="Table 7" descr="Special Considerations: COVID-19 Edition&#10;&#10;The slide displays a chart of three Council rounds (August/October 2020, January 2021, and May 2021) and special exceptions under COVID emergency declaration that affect peer review.">
            <a:extLst>
              <a:ext uri="{FF2B5EF4-FFF2-40B4-BE49-F238E27FC236}">
                <a16:creationId xmlns:a16="http://schemas.microsoft.com/office/drawing/2014/main" id="{FE814CDF-F6EE-4968-A39B-D96272624245}"/>
              </a:ext>
            </a:extLst>
          </p:cNvPr>
          <p:cNvGraphicFramePr>
            <a:graphicFrameLocks noGrp="1"/>
          </p:cNvGraphicFramePr>
          <p:nvPr>
            <p:extLst>
              <p:ext uri="{D42A27DB-BD31-4B8C-83A1-F6EECF244321}">
                <p14:modId xmlns:p14="http://schemas.microsoft.com/office/powerpoint/2010/main" val="945398966"/>
              </p:ext>
            </p:extLst>
          </p:nvPr>
        </p:nvGraphicFramePr>
        <p:xfrm>
          <a:off x="304800" y="1178084"/>
          <a:ext cx="8109624" cy="3754120"/>
        </p:xfrm>
        <a:graphic>
          <a:graphicData uri="http://schemas.openxmlformats.org/drawingml/2006/table">
            <a:tbl>
              <a:tblPr firstRow="1" bandRow="1">
                <a:tableStyleId>{0E3FDE45-AF77-4B5C-9715-49D594BDF05E}</a:tableStyleId>
              </a:tblPr>
              <a:tblGrid>
                <a:gridCol w="2027406">
                  <a:extLst>
                    <a:ext uri="{9D8B030D-6E8A-4147-A177-3AD203B41FA5}">
                      <a16:colId xmlns:a16="http://schemas.microsoft.com/office/drawing/2014/main" val="1554369985"/>
                    </a:ext>
                  </a:extLst>
                </a:gridCol>
                <a:gridCol w="2027406">
                  <a:extLst>
                    <a:ext uri="{9D8B030D-6E8A-4147-A177-3AD203B41FA5}">
                      <a16:colId xmlns:a16="http://schemas.microsoft.com/office/drawing/2014/main" val="4229002028"/>
                    </a:ext>
                  </a:extLst>
                </a:gridCol>
                <a:gridCol w="2027406">
                  <a:extLst>
                    <a:ext uri="{9D8B030D-6E8A-4147-A177-3AD203B41FA5}">
                      <a16:colId xmlns:a16="http://schemas.microsoft.com/office/drawing/2014/main" val="1627374718"/>
                    </a:ext>
                  </a:extLst>
                </a:gridCol>
                <a:gridCol w="2027406">
                  <a:extLst>
                    <a:ext uri="{9D8B030D-6E8A-4147-A177-3AD203B41FA5}">
                      <a16:colId xmlns:a16="http://schemas.microsoft.com/office/drawing/2014/main" val="3201663984"/>
                    </a:ext>
                  </a:extLst>
                </a:gridCol>
              </a:tblGrid>
              <a:tr h="370840">
                <a:tc>
                  <a:txBody>
                    <a:bodyPr/>
                    <a:lstStyle/>
                    <a:p>
                      <a:endParaRPr lang="en-US" sz="1600" dirty="0"/>
                    </a:p>
                  </a:txBody>
                  <a:tcPr/>
                </a:tc>
                <a:tc>
                  <a:txBody>
                    <a:bodyPr/>
                    <a:lstStyle/>
                    <a:p>
                      <a:r>
                        <a:rPr lang="en-US" sz="1600" b="1" dirty="0">
                          <a:solidFill>
                            <a:srgbClr val="C00000"/>
                          </a:solidFill>
                        </a:rPr>
                        <a:t>August/October 2020 Council</a:t>
                      </a:r>
                    </a:p>
                  </a:txBody>
                  <a:tcPr/>
                </a:tc>
                <a:tc>
                  <a:txBody>
                    <a:bodyPr/>
                    <a:lstStyle/>
                    <a:p>
                      <a:r>
                        <a:rPr lang="en-US" sz="1600" b="1" dirty="0">
                          <a:solidFill>
                            <a:srgbClr val="C00000"/>
                          </a:solidFill>
                        </a:rPr>
                        <a:t>January 2021 Council</a:t>
                      </a:r>
                    </a:p>
                  </a:txBody>
                  <a:tcPr/>
                </a:tc>
                <a:tc>
                  <a:txBody>
                    <a:bodyPr/>
                    <a:lstStyle/>
                    <a:p>
                      <a:r>
                        <a:rPr lang="en-US" sz="1600" b="1" dirty="0">
                          <a:solidFill>
                            <a:srgbClr val="C00000"/>
                          </a:solidFill>
                        </a:rPr>
                        <a:t>May 2021 Council</a:t>
                      </a:r>
                    </a:p>
                  </a:txBody>
                  <a:tcPr/>
                </a:tc>
                <a:extLst>
                  <a:ext uri="{0D108BD9-81ED-4DB2-BD59-A6C34878D82A}">
                    <a16:rowId xmlns:a16="http://schemas.microsoft.com/office/drawing/2014/main" val="3503504837"/>
                  </a:ext>
                </a:extLst>
              </a:tr>
              <a:tr h="370840">
                <a:tc>
                  <a:txBody>
                    <a:bodyPr/>
                    <a:lstStyle/>
                    <a:p>
                      <a:r>
                        <a:rPr lang="en-US" sz="1600" dirty="0"/>
                        <a:t>Unilateral due date extensions?</a:t>
                      </a:r>
                    </a:p>
                  </a:txBody>
                  <a:tcPr/>
                </a:tc>
                <a:tc>
                  <a:txBody>
                    <a:bodyPr/>
                    <a:lstStyle/>
                    <a:p>
                      <a:pPr algn="ctr"/>
                      <a:r>
                        <a:rPr lang="en-US" sz="1600" dirty="0"/>
                        <a:t>Yes, to May 1</a:t>
                      </a:r>
                    </a:p>
                  </a:txBody>
                  <a:tcPr/>
                </a:tc>
                <a:tc>
                  <a:txBody>
                    <a:bodyPr/>
                    <a:lstStyle/>
                    <a:p>
                      <a:pPr algn="ctr"/>
                      <a:r>
                        <a:rPr lang="en-US" sz="1600" dirty="0"/>
                        <a:t>By IC or FOA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By IC or FOA</a:t>
                      </a:r>
                    </a:p>
                    <a:p>
                      <a:pPr algn="ctr"/>
                      <a:endParaRPr lang="en-US" sz="1600" dirty="0"/>
                    </a:p>
                  </a:txBody>
                  <a:tcPr/>
                </a:tc>
                <a:extLst>
                  <a:ext uri="{0D108BD9-81ED-4DB2-BD59-A6C34878D82A}">
                    <a16:rowId xmlns:a16="http://schemas.microsoft.com/office/drawing/2014/main" val="2735445794"/>
                  </a:ext>
                </a:extLst>
              </a:tr>
              <a:tr h="370840">
                <a:tc>
                  <a:txBody>
                    <a:bodyPr/>
                    <a:lstStyle/>
                    <a:p>
                      <a:r>
                        <a:rPr lang="en-US" sz="1600" dirty="0"/>
                        <a:t>Post-submission materials deadline</a:t>
                      </a:r>
                    </a:p>
                  </a:txBody>
                  <a:tcPr/>
                </a:tc>
                <a:tc>
                  <a:txBody>
                    <a:bodyPr/>
                    <a:lstStyle/>
                    <a:p>
                      <a:pPr algn="ctr"/>
                      <a:r>
                        <a:rPr lang="en-US" sz="1600" dirty="0"/>
                        <a:t>14 days before SRG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30 days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30 days</a:t>
                      </a:r>
                    </a:p>
                  </a:txBody>
                  <a:tcPr/>
                </a:tc>
                <a:extLst>
                  <a:ext uri="{0D108BD9-81ED-4DB2-BD59-A6C34878D82A}">
                    <a16:rowId xmlns:a16="http://schemas.microsoft.com/office/drawing/2014/main" val="3356687658"/>
                  </a:ext>
                </a:extLst>
              </a:tr>
              <a:tr h="503396">
                <a:tc>
                  <a:txBody>
                    <a:bodyPr/>
                    <a:lstStyle/>
                    <a:p>
                      <a:r>
                        <a:rPr lang="en-US" sz="1600" dirty="0"/>
                        <a:t>Preliminary data allowed as post-submission materials</a:t>
                      </a:r>
                    </a:p>
                  </a:txBody>
                  <a:tcPr/>
                </a:tc>
                <a:tc>
                  <a:txBody>
                    <a:bodyPr/>
                    <a:lstStyle/>
                    <a:p>
                      <a:pPr algn="ctr"/>
                      <a:r>
                        <a:rPr lang="en-US" sz="1600" dirty="0"/>
                        <a:t>No</a:t>
                      </a:r>
                    </a:p>
                  </a:txBody>
                  <a:tcPr/>
                </a:tc>
                <a:tc>
                  <a:txBody>
                    <a:bodyPr/>
                    <a:lstStyle/>
                    <a:p>
                      <a:pPr algn="ctr"/>
                      <a:r>
                        <a:rPr lang="en-US" sz="1600" dirty="0"/>
                        <a:t>Yes</a:t>
                      </a:r>
                    </a:p>
                  </a:txBody>
                  <a:tcPr/>
                </a:tc>
                <a:tc>
                  <a:txBody>
                    <a:bodyPr/>
                    <a:lstStyle/>
                    <a:p>
                      <a:pPr algn="ctr"/>
                      <a:r>
                        <a:rPr lang="en-US" sz="1600" dirty="0"/>
                        <a:t>Yes</a:t>
                      </a:r>
                    </a:p>
                  </a:txBody>
                  <a:tcPr/>
                </a:tc>
                <a:extLst>
                  <a:ext uri="{0D108BD9-81ED-4DB2-BD59-A6C34878D82A}">
                    <a16:rowId xmlns:a16="http://schemas.microsoft.com/office/drawing/2014/main" val="1172361447"/>
                  </a:ext>
                </a:extLst>
              </a:tr>
              <a:tr h="370840">
                <a:tc>
                  <a:txBody>
                    <a:bodyPr/>
                    <a:lstStyle/>
                    <a:p>
                      <a:r>
                        <a:rPr lang="en-US" sz="1600" dirty="0"/>
                        <a:t>Guidance to reviewers</a:t>
                      </a:r>
                    </a:p>
                  </a:txBody>
                  <a:tcPr/>
                </a:tc>
                <a:tc gridSpan="3">
                  <a:txBody>
                    <a:bodyPr/>
                    <a:lstStyle/>
                    <a:p>
                      <a:pPr algn="ctr"/>
                      <a:r>
                        <a:rPr lang="en-US" sz="1600" dirty="0"/>
                        <a:t>Assume that temporary, emergency situations due to the pandemic will be assessed before award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5170620"/>
                  </a:ext>
                </a:extLst>
              </a:tr>
              <a:tr h="370840">
                <a:tc>
                  <a:txBody>
                    <a:bodyPr/>
                    <a:lstStyle/>
                    <a:p>
                      <a:r>
                        <a:rPr lang="en-US" sz="1600" dirty="0"/>
                        <a:t>All virtual meetings?</a:t>
                      </a:r>
                    </a:p>
                  </a:txBody>
                  <a:tcPr/>
                </a:tc>
                <a:tc gridSpan="3">
                  <a:txBody>
                    <a:bodyPr/>
                    <a:lstStyle/>
                    <a:p>
                      <a:pPr algn="ctr"/>
                      <a:r>
                        <a:rPr lang="en-US" sz="1600" dirty="0"/>
                        <a:t>Yes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9200091"/>
                  </a:ext>
                </a:extLst>
              </a:tr>
            </a:tbl>
          </a:graphicData>
        </a:graphic>
      </p:graphicFrame>
    </p:spTree>
    <p:extLst>
      <p:ext uri="{BB962C8B-B14F-4D97-AF65-F5344CB8AC3E}">
        <p14:creationId xmlns:p14="http://schemas.microsoft.com/office/powerpoint/2010/main" val="250571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minder: Core Values of Peer Review&#10;&#10;The slide shows the eight core values of peer review: confidentiality, integrity, fairness, security, impartiality, expert assessment, efficiency and transparency.">
            <a:extLst>
              <a:ext uri="{FF2B5EF4-FFF2-40B4-BE49-F238E27FC236}">
                <a16:creationId xmlns:a16="http://schemas.microsoft.com/office/drawing/2014/main" id="{13BCB926-AE58-4584-AC13-872B69934378}"/>
              </a:ext>
            </a:extLst>
          </p:cNvPr>
          <p:cNvSpPr>
            <a:spLocks noGrp="1"/>
          </p:cNvSpPr>
          <p:nvPr>
            <p:ph type="title"/>
          </p:nvPr>
        </p:nvSpPr>
        <p:spPr>
          <a:xfrm>
            <a:off x="152400" y="304800"/>
            <a:ext cx="4648200" cy="930112"/>
          </a:xfrm>
        </p:spPr>
        <p:txBody>
          <a:bodyPr>
            <a:noAutofit/>
          </a:bodyPr>
          <a:lstStyle/>
          <a:p>
            <a:r>
              <a:rPr lang="en-US" sz="3200" dirty="0">
                <a:solidFill>
                  <a:schemeClr val="accent5">
                    <a:lumMod val="50000"/>
                  </a:schemeClr>
                </a:solidFill>
              </a:rPr>
              <a:t>Reminder: Core Values</a:t>
            </a:r>
            <a:br>
              <a:rPr lang="en-US" sz="3200" dirty="0">
                <a:solidFill>
                  <a:schemeClr val="accent5">
                    <a:lumMod val="50000"/>
                  </a:schemeClr>
                </a:solidFill>
              </a:rPr>
            </a:br>
            <a:r>
              <a:rPr lang="en-US" sz="3200" dirty="0">
                <a:solidFill>
                  <a:schemeClr val="accent5">
                    <a:lumMod val="50000"/>
                  </a:schemeClr>
                </a:solidFill>
              </a:rPr>
              <a:t>of Peer Review</a:t>
            </a:r>
          </a:p>
        </p:txBody>
      </p:sp>
      <p:sp>
        <p:nvSpPr>
          <p:cNvPr id="3" name="Slide Number Placeholder 2">
            <a:extLst>
              <a:ext uri="{FF2B5EF4-FFF2-40B4-BE49-F238E27FC236}">
                <a16:creationId xmlns:a16="http://schemas.microsoft.com/office/drawing/2014/main" id="{E6602C73-7092-41BD-99A1-2D02427F47C6}"/>
              </a:ext>
            </a:extLst>
          </p:cNvPr>
          <p:cNvSpPr>
            <a:spLocks noGrp="1"/>
          </p:cNvSpPr>
          <p:nvPr>
            <p:ph type="sldNum" sz="quarter" idx="12"/>
          </p:nvPr>
        </p:nvSpPr>
        <p:spPr/>
        <p:txBody>
          <a:bodyPr/>
          <a:lstStyle/>
          <a:p>
            <a:pPr>
              <a:defRPr/>
            </a:pPr>
            <a:fld id="{371CDBCC-57D6-4AF4-91B3-EB8BA5111C2A}" type="slidenum">
              <a:rPr lang="en-US" smtClean="0"/>
              <a:pPr>
                <a:defRPr/>
              </a:pPr>
              <a:t>24</a:t>
            </a:fld>
            <a:endParaRPr lang="en-US" dirty="0"/>
          </a:p>
        </p:txBody>
      </p:sp>
      <p:sp>
        <p:nvSpPr>
          <p:cNvPr id="7" name="TextBox 6">
            <a:extLst>
              <a:ext uri="{FF2B5EF4-FFF2-40B4-BE49-F238E27FC236}">
                <a16:creationId xmlns:a16="http://schemas.microsoft.com/office/drawing/2014/main" id="{C2577BFA-0CB4-4D8C-8BE0-927E7BAB78E8}"/>
              </a:ext>
            </a:extLst>
          </p:cNvPr>
          <p:cNvSpPr txBox="1"/>
          <p:nvPr/>
        </p:nvSpPr>
        <p:spPr>
          <a:xfrm>
            <a:off x="1617225" y="3831521"/>
            <a:ext cx="5991426" cy="646331"/>
          </a:xfrm>
          <a:prstGeom prst="rect">
            <a:avLst/>
          </a:prstGeom>
          <a:solidFill>
            <a:srgbClr val="CCFF66"/>
          </a:solidFill>
          <a:ln>
            <a:solidFill>
              <a:schemeClr val="tx1"/>
            </a:solidFill>
          </a:ln>
        </p:spPr>
        <p:txBody>
          <a:bodyPr wrap="square" rtlCol="0">
            <a:spAutoFit/>
          </a:bodyPr>
          <a:lstStyle/>
          <a:p>
            <a:pPr algn="ctr"/>
            <a:r>
              <a:rPr lang="en-US" dirty="0"/>
              <a:t>See NIH Peer Review Core Values On Demand </a:t>
            </a:r>
          </a:p>
          <a:p>
            <a:pPr algn="ctr"/>
            <a:r>
              <a:rPr lang="en-US" dirty="0">
                <a:hlinkClick r:id="rId2"/>
              </a:rPr>
              <a:t>https://grants.nih.gov/grants/PeerReview22713webv2.pdf</a:t>
            </a:r>
            <a:endParaRPr lang="en-US" dirty="0"/>
          </a:p>
        </p:txBody>
      </p:sp>
      <p:sp>
        <p:nvSpPr>
          <p:cNvPr id="4" name="TextBox 3" descr="Reminder: Core Values of Peer Review">
            <a:extLst>
              <a:ext uri="{FF2B5EF4-FFF2-40B4-BE49-F238E27FC236}">
                <a16:creationId xmlns:a16="http://schemas.microsoft.com/office/drawing/2014/main" id="{AB793923-72A6-43DF-B4E1-FC58A1593826}"/>
              </a:ext>
            </a:extLst>
          </p:cNvPr>
          <p:cNvSpPr txBox="1"/>
          <p:nvPr/>
        </p:nvSpPr>
        <p:spPr>
          <a:xfrm>
            <a:off x="1562101" y="1407428"/>
            <a:ext cx="2362200"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400" dirty="0"/>
              <a:t>Confidentiality</a:t>
            </a:r>
          </a:p>
        </p:txBody>
      </p:sp>
      <p:sp>
        <p:nvSpPr>
          <p:cNvPr id="8" name="TextBox 7" descr="This slide displays the eight core values of peer review: confidentiality, integrity, fairness, security, impartiality, expert assessment, efficiency, and transparency.">
            <a:extLst>
              <a:ext uri="{FF2B5EF4-FFF2-40B4-BE49-F238E27FC236}">
                <a16:creationId xmlns:a16="http://schemas.microsoft.com/office/drawing/2014/main" id="{F2BA4A6E-B688-4590-8708-14B4CD70DBBF}"/>
              </a:ext>
            </a:extLst>
          </p:cNvPr>
          <p:cNvSpPr txBox="1"/>
          <p:nvPr/>
        </p:nvSpPr>
        <p:spPr>
          <a:xfrm>
            <a:off x="5219699" y="1407427"/>
            <a:ext cx="2362200"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400" dirty="0"/>
              <a:t>Integrity</a:t>
            </a:r>
          </a:p>
        </p:txBody>
      </p:sp>
      <p:sp>
        <p:nvSpPr>
          <p:cNvPr id="9" name="TextBox 8">
            <a:extLst>
              <a:ext uri="{FF2B5EF4-FFF2-40B4-BE49-F238E27FC236}">
                <a16:creationId xmlns:a16="http://schemas.microsoft.com/office/drawing/2014/main" id="{CFDDA4E8-DF1B-42B7-84A4-B332D4F4C7A4}"/>
              </a:ext>
            </a:extLst>
          </p:cNvPr>
          <p:cNvSpPr txBox="1"/>
          <p:nvPr/>
        </p:nvSpPr>
        <p:spPr>
          <a:xfrm>
            <a:off x="1617225" y="2347894"/>
            <a:ext cx="2362200"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Security</a:t>
            </a:r>
          </a:p>
        </p:txBody>
      </p:sp>
      <p:sp>
        <p:nvSpPr>
          <p:cNvPr id="10" name="TextBox 9">
            <a:extLst>
              <a:ext uri="{FF2B5EF4-FFF2-40B4-BE49-F238E27FC236}">
                <a16:creationId xmlns:a16="http://schemas.microsoft.com/office/drawing/2014/main" id="{0546D31F-6130-404A-ABC0-2739908D8E30}"/>
              </a:ext>
            </a:extLst>
          </p:cNvPr>
          <p:cNvSpPr txBox="1"/>
          <p:nvPr/>
        </p:nvSpPr>
        <p:spPr>
          <a:xfrm>
            <a:off x="5219699" y="2341465"/>
            <a:ext cx="2362200" cy="461665"/>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Impartiality</a:t>
            </a:r>
          </a:p>
        </p:txBody>
      </p:sp>
      <p:sp>
        <p:nvSpPr>
          <p:cNvPr id="11" name="TextBox 10">
            <a:extLst>
              <a:ext uri="{FF2B5EF4-FFF2-40B4-BE49-F238E27FC236}">
                <a16:creationId xmlns:a16="http://schemas.microsoft.com/office/drawing/2014/main" id="{B0C5DE94-2296-4CAF-9F1E-27F7FA8D5B73}"/>
              </a:ext>
            </a:extLst>
          </p:cNvPr>
          <p:cNvSpPr txBox="1"/>
          <p:nvPr/>
        </p:nvSpPr>
        <p:spPr>
          <a:xfrm>
            <a:off x="3390900" y="1877661"/>
            <a:ext cx="2362200" cy="461665"/>
          </a:xfrm>
          <a:prstGeom prst="rect">
            <a:avLst/>
          </a:prstGeom>
          <a:solidFill>
            <a:srgbClr val="FFFF99"/>
          </a:solidFill>
          <a:ln>
            <a:solidFill>
              <a:schemeClr val="tx1"/>
            </a:solidFill>
          </a:ln>
        </p:spPr>
        <p:txBody>
          <a:bodyPr wrap="square" rtlCol="0">
            <a:spAutoFit/>
          </a:bodyPr>
          <a:lstStyle/>
          <a:p>
            <a:pPr algn="ctr"/>
            <a:r>
              <a:rPr lang="en-US" sz="2400" dirty="0"/>
              <a:t>Fairness</a:t>
            </a:r>
          </a:p>
        </p:txBody>
      </p:sp>
      <p:sp>
        <p:nvSpPr>
          <p:cNvPr id="12" name="TextBox 11">
            <a:extLst>
              <a:ext uri="{FF2B5EF4-FFF2-40B4-BE49-F238E27FC236}">
                <a16:creationId xmlns:a16="http://schemas.microsoft.com/office/drawing/2014/main" id="{AC344F52-F649-4155-BF9C-DC2A766B59EE}"/>
              </a:ext>
            </a:extLst>
          </p:cNvPr>
          <p:cNvSpPr txBox="1"/>
          <p:nvPr/>
        </p:nvSpPr>
        <p:spPr>
          <a:xfrm>
            <a:off x="1617225" y="3288360"/>
            <a:ext cx="2362200" cy="46166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400" dirty="0"/>
              <a:t>Efficiency</a:t>
            </a:r>
          </a:p>
        </p:txBody>
      </p:sp>
      <p:sp>
        <p:nvSpPr>
          <p:cNvPr id="13" name="TextBox 12">
            <a:extLst>
              <a:ext uri="{FF2B5EF4-FFF2-40B4-BE49-F238E27FC236}">
                <a16:creationId xmlns:a16="http://schemas.microsoft.com/office/drawing/2014/main" id="{A02CBE07-15BA-4CEC-8609-39A90867644B}"/>
              </a:ext>
            </a:extLst>
          </p:cNvPr>
          <p:cNvSpPr txBox="1"/>
          <p:nvPr/>
        </p:nvSpPr>
        <p:spPr>
          <a:xfrm>
            <a:off x="5246451" y="3281212"/>
            <a:ext cx="2362200" cy="46166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400" dirty="0"/>
              <a:t>Transparency</a:t>
            </a:r>
          </a:p>
        </p:txBody>
      </p:sp>
      <p:sp>
        <p:nvSpPr>
          <p:cNvPr id="14" name="TextBox 13">
            <a:extLst>
              <a:ext uri="{FF2B5EF4-FFF2-40B4-BE49-F238E27FC236}">
                <a16:creationId xmlns:a16="http://schemas.microsoft.com/office/drawing/2014/main" id="{A0821492-C921-45D6-A2CE-DD1A1AD83853}"/>
              </a:ext>
            </a:extLst>
          </p:cNvPr>
          <p:cNvSpPr txBox="1"/>
          <p:nvPr/>
        </p:nvSpPr>
        <p:spPr>
          <a:xfrm>
            <a:off x="3053674" y="2818127"/>
            <a:ext cx="3036651" cy="461665"/>
          </a:xfrm>
          <a:prstGeom prst="rect">
            <a:avLst/>
          </a:prstGeom>
          <a:solidFill>
            <a:srgbClr val="FFFF99"/>
          </a:solidFill>
          <a:ln>
            <a:solidFill>
              <a:schemeClr val="tx1"/>
            </a:solidFill>
          </a:ln>
        </p:spPr>
        <p:txBody>
          <a:bodyPr wrap="square" rtlCol="0">
            <a:spAutoFit/>
          </a:bodyPr>
          <a:lstStyle/>
          <a:p>
            <a:pPr algn="ctr"/>
            <a:r>
              <a:rPr lang="en-US" sz="2400" dirty="0"/>
              <a:t>Expert Assessment</a:t>
            </a:r>
          </a:p>
        </p:txBody>
      </p:sp>
      <p:sp>
        <p:nvSpPr>
          <p:cNvPr id="15" name="TextBox 14">
            <a:extLst>
              <a:ext uri="{FF2B5EF4-FFF2-40B4-BE49-F238E27FC236}">
                <a16:creationId xmlns:a16="http://schemas.microsoft.com/office/drawing/2014/main" id="{519B333E-7AB6-472D-9FE5-975EAA8EB338}"/>
              </a:ext>
            </a:extLst>
          </p:cNvPr>
          <p:cNvSpPr txBox="1"/>
          <p:nvPr/>
        </p:nvSpPr>
        <p:spPr>
          <a:xfrm>
            <a:off x="1562101" y="4619576"/>
            <a:ext cx="6155174" cy="369332"/>
          </a:xfrm>
          <a:prstGeom prst="rect">
            <a:avLst/>
          </a:prstGeom>
          <a:solidFill>
            <a:srgbClr val="CCFF66"/>
          </a:solidFill>
          <a:ln>
            <a:solidFill>
              <a:schemeClr val="tx1"/>
            </a:solidFill>
          </a:ln>
        </p:spPr>
        <p:txBody>
          <a:bodyPr wrap="square" rtlCol="0">
            <a:spAutoFit/>
          </a:bodyPr>
          <a:lstStyle/>
          <a:p>
            <a:r>
              <a:rPr lang="en-US" dirty="0"/>
              <a:t>Listen to the On Demand Master Class in Review Integrity!</a:t>
            </a:r>
          </a:p>
        </p:txBody>
      </p:sp>
    </p:spTree>
    <p:extLst>
      <p:ext uri="{BB962C8B-B14F-4D97-AF65-F5344CB8AC3E}">
        <p14:creationId xmlns:p14="http://schemas.microsoft.com/office/powerpoint/2010/main" val="382784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609600"/>
          </a:xfrm>
        </p:spPr>
        <p:txBody>
          <a:bodyPr>
            <a:normAutofit/>
          </a:bodyPr>
          <a:lstStyle/>
          <a:p>
            <a:r>
              <a:rPr lang="en-US" sz="3200" dirty="0">
                <a:solidFill>
                  <a:schemeClr val="accent5">
                    <a:lumMod val="50000"/>
                  </a:schemeClr>
                </a:solidFill>
              </a:rPr>
              <a:t>Be Informed! </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25</a:t>
            </a:fld>
            <a:endParaRPr lang="en-US" dirty="0"/>
          </a:p>
        </p:txBody>
      </p:sp>
      <p:sp>
        <p:nvSpPr>
          <p:cNvPr id="4" name="TextBox 3">
            <a:extLst>
              <a:ext uri="{FF2B5EF4-FFF2-40B4-BE49-F238E27FC236}">
                <a16:creationId xmlns:a16="http://schemas.microsoft.com/office/drawing/2014/main" id="{85A62689-0583-4EDE-BAEB-130179429F99}"/>
              </a:ext>
            </a:extLst>
          </p:cNvPr>
          <p:cNvSpPr txBox="1"/>
          <p:nvPr/>
        </p:nvSpPr>
        <p:spPr>
          <a:xfrm>
            <a:off x="533400" y="990600"/>
            <a:ext cx="8677275" cy="4308872"/>
          </a:xfrm>
          <a:prstGeom prst="rect">
            <a:avLst/>
          </a:prstGeom>
          <a:noFill/>
        </p:spPr>
        <p:txBody>
          <a:bodyPr wrap="square" rtlCol="0">
            <a:spAutoFit/>
          </a:bodyPr>
          <a:lstStyle/>
          <a:p>
            <a:pPr marL="285750" lvl="1" indent="-285750">
              <a:buFont typeface="Arial" panose="020B0604020202020204" pitchFamily="34" charset="0"/>
              <a:buChar char="•"/>
            </a:pPr>
            <a:r>
              <a:rPr lang="en-US" sz="2400" dirty="0"/>
              <a:t>Read the Open Mike blog </a:t>
            </a:r>
            <a:r>
              <a:rPr lang="en-US" sz="2400" dirty="0">
                <a:hlinkClick r:id="rId2"/>
              </a:rPr>
              <a:t>https://nexus.od.nih.gov/all/category/blog/open-mike/</a:t>
            </a:r>
            <a:endParaRPr lang="en-US" sz="24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r>
              <a:rPr lang="en-US" sz="2400" dirty="0"/>
              <a:t>Join the Guide Table of Contents (TOC)</a:t>
            </a:r>
          </a:p>
          <a:p>
            <a:pPr marL="342900" lvl="1"/>
            <a:r>
              <a:rPr lang="en-US" sz="2400" u="sng" dirty="0">
                <a:hlinkClick r:id="rId3"/>
              </a:rPr>
              <a:t>http://grants.nih.gov/grants/guide/listserv.htm</a:t>
            </a:r>
            <a:endParaRPr lang="en-US" sz="2400" dirty="0"/>
          </a:p>
          <a:p>
            <a:pPr marL="800100" lvl="2" indent="-342900">
              <a:buFont typeface="Arial" panose="020B0604020202020204" pitchFamily="34" charset="0"/>
              <a:buChar char="▫"/>
            </a:pPr>
            <a:r>
              <a:rPr lang="en-US" sz="2200" dirty="0"/>
              <a:t>Issued weekly</a:t>
            </a:r>
          </a:p>
          <a:p>
            <a:pPr marL="800100" lvl="2" indent="-342900">
              <a:buFont typeface="Arial" panose="020B0604020202020204" pitchFamily="34" charset="0"/>
              <a:buChar char="▫"/>
            </a:pPr>
            <a:r>
              <a:rPr lang="en-US" sz="2200" dirty="0">
                <a:solidFill>
                  <a:srgbClr val="C00000"/>
                </a:solidFill>
              </a:rPr>
              <a:t>Funding Opportunity Announcements</a:t>
            </a:r>
          </a:p>
          <a:p>
            <a:pPr marL="800100" lvl="2" indent="-342900">
              <a:buFont typeface="Arial" panose="020B0604020202020204" pitchFamily="34" charset="0"/>
              <a:buChar char="▫"/>
            </a:pPr>
            <a:r>
              <a:rPr lang="en-US" sz="2200" dirty="0">
                <a:solidFill>
                  <a:srgbClr val="C00000"/>
                </a:solidFill>
              </a:rPr>
              <a:t>New Guide Notices/policy announcements</a:t>
            </a:r>
            <a:endParaRPr lang="en-US" sz="2200" dirty="0"/>
          </a:p>
        </p:txBody>
      </p:sp>
      <p:pic>
        <p:nvPicPr>
          <p:cNvPr id="5" name="Picture 4" descr="Be Informed!&#10;&#10;This picture shows part of an Open Mike blog on the special exception for accepting preliminary data as post-submission materials during the COVID-19 pandemic.">
            <a:extLst>
              <a:ext uri="{FF2B5EF4-FFF2-40B4-BE49-F238E27FC236}">
                <a16:creationId xmlns:a16="http://schemas.microsoft.com/office/drawing/2014/main" id="{B546ED4D-3228-4138-8E01-07E535C9EB8F}"/>
              </a:ext>
            </a:extLst>
          </p:cNvPr>
          <p:cNvPicPr>
            <a:picLocks noChangeAspect="1"/>
          </p:cNvPicPr>
          <p:nvPr/>
        </p:nvPicPr>
        <p:blipFill>
          <a:blip r:embed="rId4"/>
          <a:stretch>
            <a:fillRect/>
          </a:stretch>
        </p:blipFill>
        <p:spPr>
          <a:xfrm>
            <a:off x="3352800" y="1905000"/>
            <a:ext cx="2590800" cy="1464365"/>
          </a:xfrm>
          <a:prstGeom prst="rect">
            <a:avLst/>
          </a:prstGeom>
        </p:spPr>
      </p:pic>
    </p:spTree>
    <p:extLst>
      <p:ext uri="{BB962C8B-B14F-4D97-AF65-F5344CB8AC3E}">
        <p14:creationId xmlns:p14="http://schemas.microsoft.com/office/powerpoint/2010/main" val="374138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C238-1692-4F2D-972B-CB6C5A514892}"/>
              </a:ext>
            </a:extLst>
          </p:cNvPr>
          <p:cNvSpPr>
            <a:spLocks noGrp="1"/>
          </p:cNvSpPr>
          <p:nvPr>
            <p:ph type="title"/>
          </p:nvPr>
        </p:nvSpPr>
        <p:spPr>
          <a:xfrm>
            <a:off x="137809" y="209550"/>
            <a:ext cx="8839200" cy="1066800"/>
          </a:xfrm>
        </p:spPr>
        <p:txBody>
          <a:bodyPr/>
          <a:lstStyle/>
          <a:p>
            <a:r>
              <a:rPr lang="en-US" sz="3200" b="0" dirty="0">
                <a:solidFill>
                  <a:schemeClr val="accent5">
                    <a:lumMod val="50000"/>
                  </a:schemeClr>
                </a:solidFill>
              </a:rPr>
              <a:t>If You Could Design</a:t>
            </a:r>
            <a:br>
              <a:rPr lang="en-US" sz="3200" b="0" dirty="0">
                <a:solidFill>
                  <a:schemeClr val="accent5">
                    <a:lumMod val="50000"/>
                  </a:schemeClr>
                </a:solidFill>
              </a:rPr>
            </a:br>
            <a:r>
              <a:rPr lang="en-US" sz="3200" b="0" dirty="0">
                <a:solidFill>
                  <a:schemeClr val="accent5">
                    <a:lumMod val="50000"/>
                  </a:schemeClr>
                </a:solidFill>
              </a:rPr>
              <a:t>the System…</a:t>
            </a:r>
          </a:p>
        </p:txBody>
      </p:sp>
      <p:sp>
        <p:nvSpPr>
          <p:cNvPr id="3" name="Content Placeholder 2">
            <a:extLst>
              <a:ext uri="{FF2B5EF4-FFF2-40B4-BE49-F238E27FC236}">
                <a16:creationId xmlns:a16="http://schemas.microsoft.com/office/drawing/2014/main" id="{9BAED874-3AAD-4D45-84AC-56D1EA33EB37}"/>
              </a:ext>
            </a:extLst>
          </p:cNvPr>
          <p:cNvSpPr>
            <a:spLocks noGrp="1"/>
          </p:cNvSpPr>
          <p:nvPr>
            <p:ph idx="1"/>
          </p:nvPr>
        </p:nvSpPr>
        <p:spPr>
          <a:xfrm>
            <a:off x="152400" y="1371600"/>
            <a:ext cx="8229600" cy="4114800"/>
          </a:xfrm>
        </p:spPr>
        <p:txBody>
          <a:bodyPr/>
          <a:lstStyle/>
          <a:p>
            <a:pPr marL="109537" indent="0">
              <a:buClr>
                <a:srgbClr val="C00000"/>
              </a:buClr>
              <a:buNone/>
            </a:pPr>
            <a:r>
              <a:rPr lang="en-US" sz="2400" dirty="0">
                <a:solidFill>
                  <a:srgbClr val="C00000"/>
                </a:solidFill>
              </a:rPr>
              <a:t>What would be important?</a:t>
            </a:r>
          </a:p>
          <a:p>
            <a:pPr lvl="1">
              <a:buClr>
                <a:schemeClr val="tx1"/>
              </a:buClr>
              <a:buFont typeface="Arial" panose="020B0604020202020204" pitchFamily="34" charset="0"/>
              <a:buChar char="•"/>
            </a:pPr>
            <a:r>
              <a:rPr lang="en-US" sz="2200" dirty="0">
                <a:solidFill>
                  <a:schemeClr val="tx1"/>
                </a:solidFill>
              </a:rPr>
              <a:t>Check and balances?</a:t>
            </a:r>
          </a:p>
          <a:p>
            <a:pPr lvl="1">
              <a:buClr>
                <a:schemeClr val="tx1"/>
              </a:buClr>
              <a:buFont typeface="Arial" panose="020B0604020202020204" pitchFamily="34" charset="0"/>
              <a:buChar char="•"/>
            </a:pPr>
            <a:r>
              <a:rPr lang="en-US" sz="2200" dirty="0">
                <a:solidFill>
                  <a:schemeClr val="tx1"/>
                </a:solidFill>
              </a:rPr>
              <a:t>Managing inappropriate influences?</a:t>
            </a:r>
          </a:p>
          <a:p>
            <a:pPr lvl="1">
              <a:buClr>
                <a:schemeClr val="tx1"/>
              </a:buClr>
              <a:buFont typeface="Arial" panose="020B0604020202020204" pitchFamily="34" charset="0"/>
              <a:buChar char="•"/>
            </a:pPr>
            <a:r>
              <a:rPr lang="en-US" sz="2200" dirty="0">
                <a:solidFill>
                  <a:schemeClr val="tx1"/>
                </a:solidFill>
              </a:rPr>
              <a:t>Protecting ideas?</a:t>
            </a:r>
          </a:p>
          <a:p>
            <a:pPr lvl="1">
              <a:buClr>
                <a:schemeClr val="tx1"/>
              </a:buClr>
              <a:buFont typeface="Arial" panose="020B0604020202020204" pitchFamily="34" charset="0"/>
              <a:buChar char="•"/>
            </a:pPr>
            <a:r>
              <a:rPr lang="en-US" sz="2200" dirty="0">
                <a:solidFill>
                  <a:schemeClr val="tx1"/>
                </a:solidFill>
              </a:rPr>
              <a:t>What will be evaluated?</a:t>
            </a:r>
          </a:p>
          <a:p>
            <a:pPr lvl="1">
              <a:buClr>
                <a:schemeClr val="tx1"/>
              </a:buClr>
              <a:buFont typeface="Arial" panose="020B0604020202020204" pitchFamily="34" charset="0"/>
              <a:buChar char="•"/>
            </a:pPr>
            <a:r>
              <a:rPr lang="en-US" sz="2200" dirty="0">
                <a:solidFill>
                  <a:schemeClr val="tx1"/>
                </a:solidFill>
              </a:rPr>
              <a:t>How applications are graded?</a:t>
            </a:r>
          </a:p>
          <a:p>
            <a:pPr lvl="1">
              <a:buClr>
                <a:schemeClr val="tx1"/>
              </a:buClr>
              <a:buFont typeface="Arial" panose="020B0604020202020204" pitchFamily="34" charset="0"/>
              <a:buChar char="•"/>
            </a:pPr>
            <a:r>
              <a:rPr lang="en-US" sz="2200" dirty="0">
                <a:solidFill>
                  <a:schemeClr val="tx1"/>
                </a:solidFill>
              </a:rPr>
              <a:t>Getting fast results?</a:t>
            </a:r>
          </a:p>
          <a:p>
            <a:pPr lvl="1">
              <a:buClr>
                <a:schemeClr val="tx1"/>
              </a:buClr>
              <a:buFont typeface="Arial" panose="020B0604020202020204" pitchFamily="34" charset="0"/>
              <a:buChar char="•"/>
            </a:pPr>
            <a:r>
              <a:rPr lang="en-US" sz="2200" dirty="0">
                <a:solidFill>
                  <a:schemeClr val="tx1"/>
                </a:solidFill>
              </a:rPr>
              <a:t>Who decides?</a:t>
            </a:r>
          </a:p>
          <a:p>
            <a:pPr lvl="1">
              <a:buClr>
                <a:schemeClr val="tx1"/>
              </a:buClr>
              <a:buFont typeface="Arial" panose="020B0604020202020204" pitchFamily="34" charset="0"/>
              <a:buChar char="•"/>
            </a:pPr>
            <a:r>
              <a:rPr lang="en-US" sz="2200" dirty="0">
                <a:solidFill>
                  <a:schemeClr val="tx1"/>
                </a:solidFill>
              </a:rPr>
              <a:t>Fairness? Integrity?</a:t>
            </a:r>
          </a:p>
          <a:p>
            <a:pPr lvl="1">
              <a:buClr>
                <a:schemeClr val="tx1"/>
              </a:buClr>
            </a:pPr>
            <a:endParaRPr lang="en-US" dirty="0">
              <a:solidFill>
                <a:schemeClr val="tx1"/>
              </a:solidFill>
            </a:endParaRPr>
          </a:p>
          <a:p>
            <a:pPr lvl="1">
              <a:buClr>
                <a:schemeClr val="tx1"/>
              </a:buClr>
            </a:pPr>
            <a:endParaRPr lang="en-US" dirty="0">
              <a:solidFill>
                <a:schemeClr val="tx1"/>
              </a:solidFill>
            </a:endParaRPr>
          </a:p>
          <a:p>
            <a:pPr lvl="1">
              <a:buClr>
                <a:schemeClr val="tx1"/>
              </a:buClr>
            </a:pPr>
            <a:endParaRPr lang="en-US" sz="2400" dirty="0">
              <a:solidFill>
                <a:schemeClr val="tx1"/>
              </a:solidFill>
            </a:endParaRPr>
          </a:p>
          <a:p>
            <a:pPr lvl="1">
              <a:buClr>
                <a:schemeClr val="tx1"/>
              </a:buCl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175157B-A92A-44FD-9DA4-0E78C1E1858A}"/>
              </a:ext>
            </a:extLst>
          </p:cNvPr>
          <p:cNvSpPr>
            <a:spLocks noGrp="1"/>
          </p:cNvSpPr>
          <p:nvPr>
            <p:ph type="sldNum" sz="quarter" idx="10"/>
          </p:nvPr>
        </p:nvSpPr>
        <p:spPr/>
        <p:txBody>
          <a:bodyPr/>
          <a:lstStyle/>
          <a:p>
            <a:pPr>
              <a:defRPr/>
            </a:pPr>
            <a:fld id="{161627A0-52BE-49C3-90CB-787EE860760A}" type="slidenum">
              <a:rPr lang="en-US" smtClean="0"/>
              <a:pPr>
                <a:defRPr/>
              </a:pPr>
              <a:t>26</a:t>
            </a:fld>
            <a:endParaRPr lang="en-US" dirty="0"/>
          </a:p>
        </p:txBody>
      </p:sp>
      <p:pic>
        <p:nvPicPr>
          <p:cNvPr id="7" name="Picture 6" descr="If You Could Design the System...&#10;&#10;The slide shows a cartoon of a stick figure holding a question mark.&#10;&#10;">
            <a:extLst>
              <a:ext uri="{FF2B5EF4-FFF2-40B4-BE49-F238E27FC236}">
                <a16:creationId xmlns:a16="http://schemas.microsoft.com/office/drawing/2014/main" id="{389728C7-1B98-4FA7-BD4D-886F4847D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132" y="1600200"/>
            <a:ext cx="2362200" cy="3124200"/>
          </a:xfrm>
          <a:prstGeom prst="rect">
            <a:avLst/>
          </a:prstGeom>
        </p:spPr>
      </p:pic>
    </p:spTree>
    <p:extLst>
      <p:ext uri="{BB962C8B-B14F-4D97-AF65-F5344CB8AC3E}">
        <p14:creationId xmlns:p14="http://schemas.microsoft.com/office/powerpoint/2010/main" val="341362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200" dirty="0">
                <a:solidFill>
                  <a:schemeClr val="accent5">
                    <a:lumMod val="50000"/>
                  </a:schemeClr>
                </a:solidFill>
              </a:rPr>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28600" y="1295400"/>
            <a:ext cx="8763000" cy="3931846"/>
          </a:xfrm>
          <a:prstGeom prst="rect">
            <a:avLst/>
          </a:prstGeom>
        </p:spPr>
        <p:txBody>
          <a:bodyPr wrap="square">
            <a:spAutoFit/>
          </a:bodyPr>
          <a:lstStyle/>
          <a:p>
            <a:pPr marL="365760" indent="-256032">
              <a:spcBef>
                <a:spcPts val="300"/>
              </a:spcBef>
              <a:spcAft>
                <a:spcPts val="0"/>
              </a:spcAft>
              <a:buFont typeface="Arial" panose="020B0604020202020204" pitchFamily="34" charset="0"/>
              <a:buChar char="•"/>
            </a:pPr>
            <a:r>
              <a:rPr lang="en-US" sz="2400" dirty="0"/>
              <a:t>OER Peer Review Process</a:t>
            </a:r>
          </a:p>
          <a:p>
            <a:pPr marL="365760" indent="-256032">
              <a:spcBef>
                <a:spcPts val="300"/>
              </a:spcBef>
              <a:spcAft>
                <a:spcPts val="0"/>
              </a:spcAft>
              <a:buNone/>
            </a:pPr>
            <a:r>
              <a:rPr lang="en-US" sz="2800" dirty="0"/>
              <a:t>    </a:t>
            </a:r>
            <a:r>
              <a:rPr lang="en-US" sz="2000" dirty="0">
                <a:hlinkClick r:id="rId2" tooltip="Peer Review Site"/>
              </a:rPr>
              <a:t>http://grants.nih.gov/grants/peer_review_process.htm</a:t>
            </a:r>
            <a:endParaRPr lang="en-US" sz="2000" dirty="0"/>
          </a:p>
          <a:p>
            <a:pPr marL="365760" indent="-256032">
              <a:spcBef>
                <a:spcPts val="300"/>
              </a:spcBef>
              <a:spcAft>
                <a:spcPts val="0"/>
              </a:spcAft>
              <a:buFontTx/>
              <a:buChar char="•"/>
            </a:pPr>
            <a:r>
              <a:rPr lang="en-US" sz="2400" dirty="0"/>
              <a:t>Peer Review Policies &amp; Practices</a:t>
            </a:r>
          </a:p>
          <a:p>
            <a:pPr marL="365760" indent="-256032">
              <a:spcBef>
                <a:spcPts val="300"/>
              </a:spcBef>
              <a:spcAft>
                <a:spcPts val="0"/>
              </a:spcAft>
              <a:buNone/>
            </a:pPr>
            <a:r>
              <a:rPr lang="en-US" sz="2800" dirty="0"/>
              <a:t>     </a:t>
            </a:r>
            <a:r>
              <a:rPr lang="en-US" sz="2000" dirty="0">
                <a:hlinkClick r:id="rId3" tooltip="Link for NIH Peer Review Process"/>
              </a:rPr>
              <a:t>http://grants.nih.gov/grants/peer/peer.htm</a:t>
            </a:r>
            <a:endParaRPr lang="en-US" sz="2000" dirty="0"/>
          </a:p>
          <a:p>
            <a:pPr marL="365760" indent="-256032">
              <a:spcBef>
                <a:spcPts val="300"/>
              </a:spcBef>
              <a:spcAft>
                <a:spcPts val="0"/>
              </a:spcAft>
              <a:buFontTx/>
              <a:buChar char="•"/>
            </a:pPr>
            <a:r>
              <a:rPr lang="en-US" sz="2400" dirty="0"/>
              <a:t>Center for Scientific Review</a:t>
            </a:r>
          </a:p>
          <a:p>
            <a:pPr marL="365760" indent="-256032">
              <a:spcBef>
                <a:spcPts val="300"/>
              </a:spcBef>
              <a:spcAft>
                <a:spcPts val="0"/>
              </a:spcAft>
              <a:buNone/>
            </a:pPr>
            <a:r>
              <a:rPr lang="en-US" sz="2400" dirty="0"/>
              <a:t>     </a:t>
            </a:r>
            <a:r>
              <a:rPr lang="en-US" sz="2000" dirty="0">
                <a:hlinkClick r:id="rId4" tooltip="Link for NIH Center for Scientific Review"/>
              </a:rPr>
              <a:t>http://public.csr.nih.gov/Pages/default.aspx</a:t>
            </a:r>
          </a:p>
          <a:p>
            <a:pPr marL="365760" indent="-256032">
              <a:spcBef>
                <a:spcPts val="300"/>
              </a:spcBef>
              <a:spcAft>
                <a:spcPts val="0"/>
              </a:spcAft>
              <a:buFont typeface="Arial" panose="020B0604020202020204" pitchFamily="34" charset="0"/>
              <a:buChar char="•"/>
            </a:pPr>
            <a:r>
              <a:rPr lang="en-US" sz="2400" dirty="0"/>
              <a:t>NIH Guide to Grants and Contracts</a:t>
            </a:r>
          </a:p>
          <a:p>
            <a:pPr marL="365760" indent="-256032">
              <a:spcBef>
                <a:spcPts val="300"/>
              </a:spcBef>
              <a:spcAft>
                <a:spcPts val="0"/>
              </a:spcAft>
            </a:pPr>
            <a:r>
              <a:rPr lang="en-US" sz="2800" dirty="0"/>
              <a:t>	</a:t>
            </a:r>
            <a:r>
              <a:rPr lang="en-US" sz="2000" dirty="0">
                <a:hlinkClick r:id="rId5" tooltip="NIH Guide for Grants and Contracts"/>
              </a:rPr>
              <a:t>http://grants.nih.gov/grants/guide/index.html</a:t>
            </a:r>
            <a:endParaRPr lang="en-US" sz="2000" dirty="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27</a:t>
            </a:fld>
            <a:endParaRPr lang="en-US" dirty="0"/>
          </a:p>
        </p:txBody>
      </p:sp>
    </p:spTree>
    <p:extLst>
      <p:ext uri="{BB962C8B-B14F-4D97-AF65-F5344CB8AC3E}">
        <p14:creationId xmlns:p14="http://schemas.microsoft.com/office/powerpoint/2010/main" val="32635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C238-1692-4F2D-972B-CB6C5A514892}"/>
              </a:ext>
            </a:extLst>
          </p:cNvPr>
          <p:cNvSpPr>
            <a:spLocks noGrp="1"/>
          </p:cNvSpPr>
          <p:nvPr>
            <p:ph type="title"/>
          </p:nvPr>
        </p:nvSpPr>
        <p:spPr>
          <a:xfrm>
            <a:off x="137809" y="209550"/>
            <a:ext cx="8839200" cy="1066800"/>
          </a:xfrm>
        </p:spPr>
        <p:txBody>
          <a:bodyPr/>
          <a:lstStyle/>
          <a:p>
            <a:r>
              <a:rPr lang="en-US" sz="3200" b="0" dirty="0">
                <a:solidFill>
                  <a:schemeClr val="accent5">
                    <a:lumMod val="50000"/>
                  </a:schemeClr>
                </a:solidFill>
              </a:rPr>
              <a:t>If You Could </a:t>
            </a:r>
            <a:br>
              <a:rPr lang="en-US" sz="3200" b="0" dirty="0">
                <a:solidFill>
                  <a:schemeClr val="accent5">
                    <a:lumMod val="50000"/>
                  </a:schemeClr>
                </a:solidFill>
              </a:rPr>
            </a:br>
            <a:r>
              <a:rPr lang="en-US" sz="3200" b="0" dirty="0">
                <a:solidFill>
                  <a:schemeClr val="accent5">
                    <a:lumMod val="50000"/>
                  </a:schemeClr>
                </a:solidFill>
              </a:rPr>
              <a:t>Design the System…</a:t>
            </a:r>
          </a:p>
        </p:txBody>
      </p:sp>
      <p:sp>
        <p:nvSpPr>
          <p:cNvPr id="3" name="Content Placeholder 2">
            <a:extLst>
              <a:ext uri="{FF2B5EF4-FFF2-40B4-BE49-F238E27FC236}">
                <a16:creationId xmlns:a16="http://schemas.microsoft.com/office/drawing/2014/main" id="{9BAED874-3AAD-4D45-84AC-56D1EA33EB37}"/>
              </a:ext>
            </a:extLst>
          </p:cNvPr>
          <p:cNvSpPr>
            <a:spLocks noGrp="1"/>
          </p:cNvSpPr>
          <p:nvPr>
            <p:ph idx="1"/>
          </p:nvPr>
        </p:nvSpPr>
        <p:spPr>
          <a:xfrm>
            <a:off x="152400" y="1447800"/>
            <a:ext cx="8229600" cy="3657600"/>
          </a:xfrm>
        </p:spPr>
        <p:txBody>
          <a:bodyPr/>
          <a:lstStyle/>
          <a:p>
            <a:pPr marL="109537" indent="0">
              <a:buClr>
                <a:srgbClr val="C00000"/>
              </a:buClr>
              <a:buNone/>
            </a:pPr>
            <a:r>
              <a:rPr lang="en-US" sz="2400" dirty="0">
                <a:solidFill>
                  <a:srgbClr val="C00000"/>
                </a:solidFill>
              </a:rPr>
              <a:t>What would be important?</a:t>
            </a:r>
          </a:p>
          <a:p>
            <a:pPr lvl="1">
              <a:buClr>
                <a:schemeClr val="tx1"/>
              </a:buClr>
              <a:buFont typeface="Arial" panose="020B0604020202020204" pitchFamily="34" charset="0"/>
              <a:buChar char="•"/>
            </a:pPr>
            <a:r>
              <a:rPr lang="en-US" sz="2200" dirty="0">
                <a:solidFill>
                  <a:schemeClr val="tx1"/>
                </a:solidFill>
              </a:rPr>
              <a:t>Checks and balances</a:t>
            </a:r>
          </a:p>
          <a:p>
            <a:pPr lvl="1">
              <a:buClr>
                <a:schemeClr val="tx1"/>
              </a:buClr>
              <a:buFont typeface="Arial" panose="020B0604020202020204" pitchFamily="34" charset="0"/>
              <a:buChar char="•"/>
            </a:pPr>
            <a:r>
              <a:rPr lang="en-US" sz="2200" dirty="0">
                <a:solidFill>
                  <a:schemeClr val="tx1"/>
                </a:solidFill>
              </a:rPr>
              <a:t>Managing inappropriate influences</a:t>
            </a:r>
          </a:p>
          <a:p>
            <a:pPr lvl="1">
              <a:buClr>
                <a:schemeClr val="tx1"/>
              </a:buClr>
              <a:buFont typeface="Arial" panose="020B0604020202020204" pitchFamily="34" charset="0"/>
              <a:buChar char="•"/>
            </a:pPr>
            <a:r>
              <a:rPr lang="en-US" sz="2200" dirty="0">
                <a:solidFill>
                  <a:schemeClr val="tx1"/>
                </a:solidFill>
              </a:rPr>
              <a:t>Protecting ideas</a:t>
            </a:r>
          </a:p>
          <a:p>
            <a:pPr lvl="1">
              <a:buClr>
                <a:schemeClr val="tx1"/>
              </a:buClr>
              <a:buFont typeface="Arial" panose="020B0604020202020204" pitchFamily="34" charset="0"/>
              <a:buChar char="•"/>
            </a:pPr>
            <a:r>
              <a:rPr lang="en-US" sz="2200" dirty="0">
                <a:solidFill>
                  <a:schemeClr val="tx1"/>
                </a:solidFill>
              </a:rPr>
              <a:t>What will be evaluated</a:t>
            </a:r>
          </a:p>
          <a:p>
            <a:pPr lvl="1">
              <a:buClr>
                <a:schemeClr val="tx1"/>
              </a:buClr>
              <a:buFont typeface="Arial" panose="020B0604020202020204" pitchFamily="34" charset="0"/>
              <a:buChar char="•"/>
            </a:pPr>
            <a:r>
              <a:rPr lang="en-US" sz="2200" dirty="0">
                <a:solidFill>
                  <a:schemeClr val="tx1"/>
                </a:solidFill>
              </a:rPr>
              <a:t>How applications are graded</a:t>
            </a:r>
          </a:p>
          <a:p>
            <a:pPr lvl="1">
              <a:buClr>
                <a:schemeClr val="tx1"/>
              </a:buClr>
              <a:buFont typeface="Arial" panose="020B0604020202020204" pitchFamily="34" charset="0"/>
              <a:buChar char="•"/>
            </a:pPr>
            <a:r>
              <a:rPr lang="en-US" sz="2200" dirty="0">
                <a:solidFill>
                  <a:schemeClr val="tx1"/>
                </a:solidFill>
              </a:rPr>
              <a:t>Getting fast results</a:t>
            </a:r>
          </a:p>
          <a:p>
            <a:pPr lvl="1">
              <a:buClr>
                <a:schemeClr val="tx1"/>
              </a:buClr>
              <a:buFont typeface="Arial" panose="020B0604020202020204" pitchFamily="34" charset="0"/>
              <a:buChar char="•"/>
            </a:pPr>
            <a:r>
              <a:rPr lang="en-US" sz="2200" dirty="0">
                <a:solidFill>
                  <a:schemeClr val="tx1"/>
                </a:solidFill>
              </a:rPr>
              <a:t>Who decides</a:t>
            </a:r>
          </a:p>
          <a:p>
            <a:pPr lvl="1">
              <a:buClr>
                <a:schemeClr val="tx1"/>
              </a:buClr>
              <a:buFont typeface="Arial" panose="020B0604020202020204" pitchFamily="34" charset="0"/>
              <a:buChar char="•"/>
            </a:pPr>
            <a:r>
              <a:rPr lang="en-US" sz="2200" dirty="0">
                <a:solidFill>
                  <a:schemeClr val="tx1"/>
                </a:solidFill>
              </a:rPr>
              <a:t>Fairness</a:t>
            </a:r>
          </a:p>
          <a:p>
            <a:pPr lvl="1">
              <a:buClr>
                <a:schemeClr val="tx1"/>
              </a:buClr>
              <a:buFont typeface="Arial" panose="020B0604020202020204" pitchFamily="34" charset="0"/>
              <a:buChar char="•"/>
            </a:pPr>
            <a:endParaRPr lang="en-US" dirty="0">
              <a:solidFill>
                <a:schemeClr val="tx1"/>
              </a:solidFill>
            </a:endParaRPr>
          </a:p>
          <a:p>
            <a:pPr lvl="1">
              <a:buClr>
                <a:schemeClr val="tx1"/>
              </a:buClr>
              <a:buFont typeface="Arial" panose="020B0604020202020204" pitchFamily="34" charset="0"/>
              <a:buChar char="•"/>
            </a:pPr>
            <a:endParaRPr lang="en-US" dirty="0">
              <a:solidFill>
                <a:schemeClr val="tx1"/>
              </a:solidFill>
            </a:endParaRPr>
          </a:p>
          <a:p>
            <a:pPr lvl="1">
              <a:buClr>
                <a:schemeClr val="tx1"/>
              </a:buClr>
            </a:pPr>
            <a:endParaRPr lang="en-US" sz="2400" dirty="0">
              <a:solidFill>
                <a:schemeClr val="tx1"/>
              </a:solidFill>
            </a:endParaRPr>
          </a:p>
          <a:p>
            <a:pPr lvl="1">
              <a:buClr>
                <a:schemeClr val="tx1"/>
              </a:buCl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175157B-A92A-44FD-9DA4-0E78C1E1858A}"/>
              </a:ext>
            </a:extLst>
          </p:cNvPr>
          <p:cNvSpPr>
            <a:spLocks noGrp="1"/>
          </p:cNvSpPr>
          <p:nvPr>
            <p:ph type="sldNum" sz="quarter" idx="10"/>
          </p:nvPr>
        </p:nvSpPr>
        <p:spPr/>
        <p:txBody>
          <a:bodyPr/>
          <a:lstStyle/>
          <a:p>
            <a:pPr>
              <a:defRPr/>
            </a:pPr>
            <a:fld id="{161627A0-52BE-49C3-90CB-787EE860760A}" type="slidenum">
              <a:rPr lang="en-US" smtClean="0"/>
              <a:pPr>
                <a:defRPr/>
              </a:pPr>
              <a:t>3</a:t>
            </a:fld>
            <a:endParaRPr lang="en-US" dirty="0"/>
          </a:p>
        </p:txBody>
      </p:sp>
      <p:pic>
        <p:nvPicPr>
          <p:cNvPr id="7" name="Picture 6" descr="If You Could Design the System...&#10;&#10;The slides shows a cartoon of a stick figure holding a quesiton mark.">
            <a:extLst>
              <a:ext uri="{FF2B5EF4-FFF2-40B4-BE49-F238E27FC236}">
                <a16:creationId xmlns:a16="http://schemas.microsoft.com/office/drawing/2014/main" id="{389728C7-1B98-4FA7-BD4D-886F4847D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700510"/>
            <a:ext cx="2002109" cy="2647950"/>
          </a:xfrm>
          <a:prstGeom prst="rect">
            <a:avLst/>
          </a:prstGeom>
        </p:spPr>
      </p:pic>
      <p:sp>
        <p:nvSpPr>
          <p:cNvPr id="5" name="TextBox 4">
            <a:extLst>
              <a:ext uri="{FF2B5EF4-FFF2-40B4-BE49-F238E27FC236}">
                <a16:creationId xmlns:a16="http://schemas.microsoft.com/office/drawing/2014/main" id="{B5531319-B095-459B-9616-B91C6F5D3AF7}"/>
              </a:ext>
            </a:extLst>
          </p:cNvPr>
          <p:cNvSpPr txBox="1"/>
          <p:nvPr/>
        </p:nvSpPr>
        <p:spPr>
          <a:xfrm>
            <a:off x="5105400" y="4348461"/>
            <a:ext cx="3581400" cy="461665"/>
          </a:xfrm>
          <a:prstGeom prst="rect">
            <a:avLst/>
          </a:prstGeom>
          <a:noFill/>
        </p:spPr>
        <p:txBody>
          <a:bodyPr wrap="square" rtlCol="0">
            <a:spAutoFit/>
          </a:bodyPr>
          <a:lstStyle/>
          <a:p>
            <a:r>
              <a:rPr lang="en-US" sz="2400" dirty="0">
                <a:solidFill>
                  <a:srgbClr val="C00000"/>
                </a:solidFill>
              </a:rPr>
              <a:t>Let’s see what NIH does.</a:t>
            </a:r>
          </a:p>
        </p:txBody>
      </p:sp>
    </p:spTree>
    <p:extLst>
      <p:ext uri="{BB962C8B-B14F-4D97-AF65-F5344CB8AC3E}">
        <p14:creationId xmlns:p14="http://schemas.microsoft.com/office/powerpoint/2010/main" val="19066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
        <p:nvSpPr>
          <p:cNvPr id="4" name="Rectangle 3"/>
          <p:cNvSpPr/>
          <p:nvPr/>
        </p:nvSpPr>
        <p:spPr>
          <a:xfrm>
            <a:off x="244473" y="1339560"/>
            <a:ext cx="8077200" cy="907941"/>
          </a:xfrm>
          <a:prstGeom prst="rect">
            <a:avLst/>
          </a:prstGeom>
          <a:ln>
            <a:solidFill>
              <a:schemeClr val="tx1"/>
            </a:solidFill>
          </a:ln>
        </p:spPr>
        <p:txBody>
          <a:bodyPr wrap="square">
            <a:spAutoFit/>
          </a:bodyPr>
          <a:lstStyle/>
          <a:p>
            <a:pPr marL="111125" algn="ctr">
              <a:spcBef>
                <a:spcPts val="600"/>
              </a:spcBef>
              <a:spcAft>
                <a:spcPts val="0"/>
              </a:spcAft>
            </a:pPr>
            <a:r>
              <a:rPr lang="en-US" sz="2400" dirty="0"/>
              <a:t>An application must go through two levels</a:t>
            </a:r>
          </a:p>
          <a:p>
            <a:pPr marL="111125" algn="ctr">
              <a:spcBef>
                <a:spcPts val="600"/>
              </a:spcBef>
              <a:spcAft>
                <a:spcPts val="0"/>
              </a:spcAft>
            </a:pPr>
            <a:r>
              <a:rPr lang="en-US" sz="2400" dirty="0"/>
              <a:t>of peer review in order for an award to be made. </a:t>
            </a:r>
          </a:p>
        </p:txBody>
      </p:sp>
      <p:sp>
        <p:nvSpPr>
          <p:cNvPr id="2" name="Title 1"/>
          <p:cNvSpPr>
            <a:spLocks noGrp="1"/>
          </p:cNvSpPr>
          <p:nvPr>
            <p:ph type="title"/>
          </p:nvPr>
        </p:nvSpPr>
        <p:spPr>
          <a:xfrm>
            <a:off x="194733" y="304800"/>
            <a:ext cx="8839200" cy="838200"/>
          </a:xfrm>
        </p:spPr>
        <p:txBody>
          <a:bodyPr>
            <a:normAutofit fontScale="90000"/>
          </a:bodyPr>
          <a:lstStyle/>
          <a:p>
            <a:r>
              <a:rPr lang="en-US" dirty="0">
                <a:solidFill>
                  <a:schemeClr val="accent5">
                    <a:lumMod val="50000"/>
                  </a:schemeClr>
                </a:solidFill>
              </a:rPr>
              <a:t>Understand the Process: </a:t>
            </a:r>
            <a:br>
              <a:rPr lang="en-US" dirty="0">
                <a:solidFill>
                  <a:schemeClr val="accent5">
                    <a:lumMod val="50000"/>
                  </a:schemeClr>
                </a:solidFill>
              </a:rPr>
            </a:br>
            <a:r>
              <a:rPr lang="en-US" dirty="0">
                <a:solidFill>
                  <a:schemeClr val="accent5">
                    <a:lumMod val="50000"/>
                  </a:schemeClr>
                </a:solidFill>
              </a:rPr>
              <a:t>Checks and Balances</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4</a:t>
            </a:fld>
            <a:endParaRPr lang="en-US" dirty="0"/>
          </a:p>
        </p:txBody>
      </p:sp>
      <p:sp>
        <p:nvSpPr>
          <p:cNvPr id="8" name="TextBox 7"/>
          <p:cNvSpPr txBox="1"/>
          <p:nvPr/>
        </p:nvSpPr>
        <p:spPr>
          <a:xfrm>
            <a:off x="624703" y="3637326"/>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583825" y="3350891"/>
            <a:ext cx="1524000" cy="1219200"/>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2518359104"/>
              </p:ext>
            </p:extLst>
          </p:nvPr>
        </p:nvGraphicFramePr>
        <p:xfrm>
          <a:off x="2137991" y="2809372"/>
          <a:ext cx="4543453" cy="224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769960" y="3633962"/>
            <a:ext cx="1031051" cy="646331"/>
          </a:xfrm>
          <a:prstGeom prst="rect">
            <a:avLst/>
          </a:prstGeom>
          <a:noFill/>
          <a:ln w="9525">
            <a:noFill/>
          </a:ln>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755369" y="3315580"/>
            <a:ext cx="1524000" cy="1219200"/>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C8F438-A037-4688-AB33-6EDCF3088F65}"/>
              </a:ext>
            </a:extLst>
          </p:cNvPr>
          <p:cNvSpPr txBox="1"/>
          <p:nvPr/>
        </p:nvSpPr>
        <p:spPr>
          <a:xfrm>
            <a:off x="431154" y="2436063"/>
            <a:ext cx="2066129" cy="646331"/>
          </a:xfrm>
          <a:prstGeom prst="rect">
            <a:avLst/>
          </a:prstGeom>
          <a:noFill/>
        </p:spPr>
        <p:txBody>
          <a:bodyPr wrap="square" rtlCol="0">
            <a:spAutoFit/>
          </a:bodyPr>
          <a:lstStyle/>
          <a:p>
            <a:r>
              <a:rPr lang="en-US" dirty="0"/>
              <a:t>CSR Division of Receipt &amp; Referral</a:t>
            </a:r>
          </a:p>
        </p:txBody>
      </p:sp>
      <p:sp>
        <p:nvSpPr>
          <p:cNvPr id="14" name="TextBox 13">
            <a:extLst>
              <a:ext uri="{FF2B5EF4-FFF2-40B4-BE49-F238E27FC236}">
                <a16:creationId xmlns:a16="http://schemas.microsoft.com/office/drawing/2014/main" id="{9C1F30B1-769C-4643-9FD4-B5101AA1E8EF}"/>
              </a:ext>
            </a:extLst>
          </p:cNvPr>
          <p:cNvSpPr txBox="1"/>
          <p:nvPr/>
        </p:nvSpPr>
        <p:spPr>
          <a:xfrm>
            <a:off x="2807460" y="2444062"/>
            <a:ext cx="2955798" cy="646331"/>
          </a:xfrm>
          <a:prstGeom prst="rect">
            <a:avLst/>
          </a:prstGeom>
          <a:noFill/>
        </p:spPr>
        <p:txBody>
          <a:bodyPr wrap="square" rtlCol="0">
            <a:spAutoFit/>
          </a:bodyPr>
          <a:lstStyle/>
          <a:p>
            <a:r>
              <a:rPr lang="en-US" dirty="0"/>
              <a:t>Scientific Review Groups (SRGs) “Study Sections”</a:t>
            </a:r>
          </a:p>
        </p:txBody>
      </p:sp>
      <p:cxnSp>
        <p:nvCxnSpPr>
          <p:cNvPr id="15" name="Straight Arrow Connector 14">
            <a:extLst>
              <a:ext uri="{FF2B5EF4-FFF2-40B4-BE49-F238E27FC236}">
                <a16:creationId xmlns:a16="http://schemas.microsoft.com/office/drawing/2014/main" id="{95C2A613-314E-40D0-AC86-F473F4F5091B}"/>
              </a:ext>
              <a:ext uri="{C183D7F6-B498-43B3-948B-1728B52AA6E4}">
                <adec:decorative xmlns:adec="http://schemas.microsoft.com/office/drawing/2017/decorative" val="1"/>
              </a:ext>
            </a:extLst>
          </p:cNvPr>
          <p:cNvCxnSpPr>
            <a:cxnSpLocks/>
          </p:cNvCxnSpPr>
          <p:nvPr/>
        </p:nvCxnSpPr>
        <p:spPr>
          <a:xfrm flipH="1" flipV="1">
            <a:off x="2271877" y="3071052"/>
            <a:ext cx="521839" cy="31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B34AEE0-AAEA-460B-AD70-A42B9EB3BDE2}"/>
              </a:ext>
              <a:ext uri="{C183D7F6-B498-43B3-948B-1728B52AA6E4}">
                <adec:decorative xmlns:adec="http://schemas.microsoft.com/office/drawing/2017/decorative" val="1"/>
              </a:ext>
            </a:extLst>
          </p:cNvPr>
          <p:cNvCxnSpPr>
            <a:cxnSpLocks/>
          </p:cNvCxnSpPr>
          <p:nvPr/>
        </p:nvCxnSpPr>
        <p:spPr>
          <a:xfrm flipH="1">
            <a:off x="4283074" y="4382360"/>
            <a:ext cx="2285" cy="3754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3C87C5D-25A7-4874-8ABD-A0874D836B63}"/>
              </a:ext>
            </a:extLst>
          </p:cNvPr>
          <p:cNvSpPr txBox="1"/>
          <p:nvPr/>
        </p:nvSpPr>
        <p:spPr>
          <a:xfrm>
            <a:off x="5884083" y="2535315"/>
            <a:ext cx="1954381" cy="369332"/>
          </a:xfrm>
          <a:prstGeom prst="rect">
            <a:avLst/>
          </a:prstGeom>
          <a:noFill/>
        </p:spPr>
        <p:txBody>
          <a:bodyPr wrap="none" rtlCol="0">
            <a:spAutoFit/>
          </a:bodyPr>
          <a:lstStyle/>
          <a:p>
            <a:r>
              <a:rPr lang="en-US" dirty="0"/>
              <a:t>Funding Institute</a:t>
            </a:r>
          </a:p>
        </p:txBody>
      </p:sp>
      <p:cxnSp>
        <p:nvCxnSpPr>
          <p:cNvPr id="28" name="Straight Arrow Connector 27">
            <a:extLst>
              <a:ext uri="{FF2B5EF4-FFF2-40B4-BE49-F238E27FC236}">
                <a16:creationId xmlns:a16="http://schemas.microsoft.com/office/drawing/2014/main" id="{47135ED5-C76D-4A5B-B146-6DB3588C007A}"/>
              </a:ext>
              <a:ext uri="{C183D7F6-B498-43B3-948B-1728B52AA6E4}">
                <adec:decorative xmlns:adec="http://schemas.microsoft.com/office/drawing/2017/decorative" val="1"/>
              </a:ext>
            </a:extLst>
          </p:cNvPr>
          <p:cNvCxnSpPr>
            <a:cxnSpLocks/>
            <a:endCxn id="22" idx="2"/>
          </p:cNvCxnSpPr>
          <p:nvPr/>
        </p:nvCxnSpPr>
        <p:spPr>
          <a:xfrm flipV="1">
            <a:off x="6373379" y="2904647"/>
            <a:ext cx="487895" cy="5471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C80021B-0099-4B4E-A484-7410C2092FB0}"/>
              </a:ext>
              <a:ext uri="{C183D7F6-B498-43B3-948B-1728B52AA6E4}">
                <adec:decorative xmlns:adec="http://schemas.microsoft.com/office/drawing/2017/decorative" val="1"/>
              </a:ext>
            </a:extLst>
          </p:cNvPr>
          <p:cNvCxnSpPr>
            <a:cxnSpLocks/>
          </p:cNvCxnSpPr>
          <p:nvPr/>
        </p:nvCxnSpPr>
        <p:spPr>
          <a:xfrm flipH="1" flipV="1">
            <a:off x="4218774" y="3052188"/>
            <a:ext cx="1" cy="3486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98BAE4D-2F0E-4A4B-BFFC-B97A2E0E3439}"/>
              </a:ext>
            </a:extLst>
          </p:cNvPr>
          <p:cNvSpPr txBox="1"/>
          <p:nvPr/>
        </p:nvSpPr>
        <p:spPr>
          <a:xfrm>
            <a:off x="3318707" y="4757822"/>
            <a:ext cx="1928733" cy="646331"/>
          </a:xfrm>
          <a:prstGeom prst="rect">
            <a:avLst/>
          </a:prstGeom>
          <a:noFill/>
        </p:spPr>
        <p:txBody>
          <a:bodyPr wrap="none" rtlCol="0">
            <a:spAutoFit/>
          </a:bodyPr>
          <a:lstStyle/>
          <a:p>
            <a:r>
              <a:rPr lang="en-US" dirty="0"/>
              <a:t>Scientific Review</a:t>
            </a:r>
          </a:p>
          <a:p>
            <a:r>
              <a:rPr lang="en-US" dirty="0"/>
              <a:t> Officers (SROs)</a:t>
            </a:r>
          </a:p>
        </p:txBody>
      </p:sp>
      <p:sp>
        <p:nvSpPr>
          <p:cNvPr id="19" name="TextBox 18">
            <a:extLst>
              <a:ext uri="{FF2B5EF4-FFF2-40B4-BE49-F238E27FC236}">
                <a16:creationId xmlns:a16="http://schemas.microsoft.com/office/drawing/2014/main" id="{9819630C-C8F1-416B-8A52-CCC051CBA833}"/>
              </a:ext>
            </a:extLst>
          </p:cNvPr>
          <p:cNvSpPr txBox="1"/>
          <p:nvPr/>
        </p:nvSpPr>
        <p:spPr>
          <a:xfrm>
            <a:off x="431154" y="4641286"/>
            <a:ext cx="2292615" cy="830997"/>
          </a:xfrm>
          <a:prstGeom prst="rect">
            <a:avLst/>
          </a:prstGeom>
          <a:solidFill>
            <a:srgbClr val="92D050"/>
          </a:solidFill>
          <a:ln>
            <a:solidFill>
              <a:schemeClr val="tx1"/>
            </a:solidFill>
          </a:ln>
        </p:spPr>
        <p:txBody>
          <a:bodyPr wrap="none" rtlCol="0">
            <a:spAutoFit/>
          </a:bodyPr>
          <a:lstStyle/>
          <a:p>
            <a:pPr algn="ctr"/>
            <a:r>
              <a:rPr lang="en-US" sz="1600" dirty="0"/>
              <a:t>Special exceptions</a:t>
            </a:r>
          </a:p>
          <a:p>
            <a:pPr algn="ctr"/>
            <a:r>
              <a:rPr lang="en-US" sz="1600" dirty="0"/>
              <a:t>are in place for </a:t>
            </a:r>
          </a:p>
          <a:p>
            <a:pPr algn="ctr"/>
            <a:r>
              <a:rPr lang="en-US" sz="1600" dirty="0"/>
              <a:t>some COVID initiatives</a:t>
            </a:r>
          </a:p>
        </p:txBody>
      </p:sp>
    </p:spTree>
    <p:extLst>
      <p:ext uri="{BB962C8B-B14F-4D97-AF65-F5344CB8AC3E}">
        <p14:creationId xmlns:p14="http://schemas.microsoft.com/office/powerpoint/2010/main" val="23378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B9E6-E8F1-4277-948D-868725A641B7}"/>
              </a:ext>
            </a:extLst>
          </p:cNvPr>
          <p:cNvSpPr>
            <a:spLocks noGrp="1"/>
          </p:cNvSpPr>
          <p:nvPr>
            <p:ph type="title"/>
          </p:nvPr>
        </p:nvSpPr>
        <p:spPr>
          <a:xfrm>
            <a:off x="228600" y="252968"/>
            <a:ext cx="8686800" cy="838200"/>
          </a:xfrm>
        </p:spPr>
        <p:txBody>
          <a:bodyPr>
            <a:normAutofit fontScale="90000"/>
          </a:bodyPr>
          <a:lstStyle/>
          <a:p>
            <a:r>
              <a:rPr lang="en-US" dirty="0">
                <a:solidFill>
                  <a:schemeClr val="accent5">
                    <a:lumMod val="50000"/>
                  </a:schemeClr>
                </a:solidFill>
              </a:rPr>
              <a:t>Managing Influences:</a:t>
            </a:r>
            <a:br>
              <a:rPr lang="en-US" dirty="0">
                <a:solidFill>
                  <a:schemeClr val="accent5">
                    <a:lumMod val="50000"/>
                  </a:schemeClr>
                </a:solidFill>
              </a:rPr>
            </a:br>
            <a:r>
              <a:rPr lang="en-US" dirty="0">
                <a:solidFill>
                  <a:schemeClr val="accent5">
                    <a:lumMod val="50000"/>
                  </a:schemeClr>
                </a:solidFill>
              </a:rPr>
              <a:t>Conflict of Interest (COI)*</a:t>
            </a:r>
          </a:p>
        </p:txBody>
      </p:sp>
      <p:sp>
        <p:nvSpPr>
          <p:cNvPr id="3" name="Slide Number Placeholder 2">
            <a:extLst>
              <a:ext uri="{FF2B5EF4-FFF2-40B4-BE49-F238E27FC236}">
                <a16:creationId xmlns:a16="http://schemas.microsoft.com/office/drawing/2014/main" id="{11BA4912-90DB-4B0B-B2F3-A18F2487070B}"/>
              </a:ext>
            </a:extLst>
          </p:cNvPr>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
        <p:nvSpPr>
          <p:cNvPr id="8" name="TextBox 7">
            <a:extLst>
              <a:ext uri="{FF2B5EF4-FFF2-40B4-BE49-F238E27FC236}">
                <a16:creationId xmlns:a16="http://schemas.microsoft.com/office/drawing/2014/main" id="{4C55D888-A695-43F0-8448-3C4804A8A920}"/>
              </a:ext>
            </a:extLst>
          </p:cNvPr>
          <p:cNvSpPr txBox="1"/>
          <p:nvPr/>
        </p:nvSpPr>
        <p:spPr>
          <a:xfrm>
            <a:off x="836041" y="5005938"/>
            <a:ext cx="2056973" cy="369332"/>
          </a:xfrm>
          <a:prstGeom prst="rect">
            <a:avLst/>
          </a:prstGeom>
          <a:noFill/>
        </p:spPr>
        <p:txBody>
          <a:bodyPr wrap="none" rtlCol="0">
            <a:spAutoFit/>
          </a:bodyPr>
          <a:lstStyle/>
          <a:p>
            <a:r>
              <a:rPr lang="en-US" dirty="0"/>
              <a:t>*For grant reviews</a:t>
            </a:r>
          </a:p>
        </p:txBody>
      </p:sp>
      <p:sp>
        <p:nvSpPr>
          <p:cNvPr id="9" name="TextBox 8">
            <a:extLst>
              <a:ext uri="{FF2B5EF4-FFF2-40B4-BE49-F238E27FC236}">
                <a16:creationId xmlns:a16="http://schemas.microsoft.com/office/drawing/2014/main" id="{545AB14C-D802-4487-AAE1-3485716D02EB}"/>
              </a:ext>
            </a:extLst>
          </p:cNvPr>
          <p:cNvSpPr txBox="1"/>
          <p:nvPr/>
        </p:nvSpPr>
        <p:spPr>
          <a:xfrm>
            <a:off x="1517316" y="4523008"/>
            <a:ext cx="6109365" cy="369332"/>
          </a:xfrm>
          <a:prstGeom prst="rect">
            <a:avLst/>
          </a:prstGeom>
          <a:solidFill>
            <a:srgbClr val="CCFF66"/>
          </a:solidFill>
          <a:ln>
            <a:solidFill>
              <a:schemeClr val="tx1"/>
            </a:solidFill>
          </a:ln>
        </p:spPr>
        <p:txBody>
          <a:bodyPr wrap="none" rtlCol="0">
            <a:spAutoFit/>
          </a:bodyPr>
          <a:lstStyle/>
          <a:p>
            <a:r>
              <a:rPr lang="en-US" dirty="0"/>
              <a:t>Listen to the On Demand Master Class in Review Integrity</a:t>
            </a:r>
          </a:p>
        </p:txBody>
      </p:sp>
      <p:graphicFrame>
        <p:nvGraphicFramePr>
          <p:cNvPr id="10" name="Table 10" descr="Managing Inluences: Conflict of Interest (COI)&#10;&#10;The slide shows a table of Out of the SRG OCI and Out of the Room COI.">
            <a:extLst>
              <a:ext uri="{FF2B5EF4-FFF2-40B4-BE49-F238E27FC236}">
                <a16:creationId xmlns:a16="http://schemas.microsoft.com/office/drawing/2014/main" id="{8F19F7AF-6F9B-4AB3-86A4-51A83A1F9311}"/>
              </a:ext>
            </a:extLst>
          </p:cNvPr>
          <p:cNvGraphicFramePr>
            <a:graphicFrameLocks noGrp="1"/>
          </p:cNvGraphicFramePr>
          <p:nvPr>
            <p:extLst>
              <p:ext uri="{D42A27DB-BD31-4B8C-83A1-F6EECF244321}">
                <p14:modId xmlns:p14="http://schemas.microsoft.com/office/powerpoint/2010/main" val="2494165633"/>
              </p:ext>
            </p:extLst>
          </p:nvPr>
        </p:nvGraphicFramePr>
        <p:xfrm>
          <a:off x="914400" y="1447800"/>
          <a:ext cx="7162800" cy="2023533"/>
        </p:xfrm>
        <a:graphic>
          <a:graphicData uri="http://schemas.openxmlformats.org/drawingml/2006/table">
            <a:tbl>
              <a:tblPr firstRow="1" bandRow="1">
                <a:tableStyleId>{0E3FDE45-AF77-4B5C-9715-49D594BDF05E}</a:tableStyleId>
              </a:tblPr>
              <a:tblGrid>
                <a:gridCol w="3581400">
                  <a:extLst>
                    <a:ext uri="{9D8B030D-6E8A-4147-A177-3AD203B41FA5}">
                      <a16:colId xmlns:a16="http://schemas.microsoft.com/office/drawing/2014/main" val="2540568720"/>
                    </a:ext>
                  </a:extLst>
                </a:gridCol>
                <a:gridCol w="3581400">
                  <a:extLst>
                    <a:ext uri="{9D8B030D-6E8A-4147-A177-3AD203B41FA5}">
                      <a16:colId xmlns:a16="http://schemas.microsoft.com/office/drawing/2014/main" val="240425373"/>
                    </a:ext>
                  </a:extLst>
                </a:gridCol>
              </a:tblGrid>
              <a:tr h="457200">
                <a:tc>
                  <a:txBody>
                    <a:bodyPr/>
                    <a:lstStyle/>
                    <a:p>
                      <a:r>
                        <a:rPr lang="en-US" sz="2200" b="1" dirty="0">
                          <a:solidFill>
                            <a:srgbClr val="C00000"/>
                          </a:solidFill>
                        </a:rPr>
                        <a:t>Out of the SRG COI</a:t>
                      </a:r>
                    </a:p>
                  </a:txBody>
                  <a:tcPr/>
                </a:tc>
                <a:tc>
                  <a:txBody>
                    <a:bodyPr/>
                    <a:lstStyle/>
                    <a:p>
                      <a:r>
                        <a:rPr lang="en-US" sz="2200" b="1" dirty="0">
                          <a:solidFill>
                            <a:srgbClr val="C00000"/>
                          </a:solidFill>
                        </a:rPr>
                        <a:t>Out of the room COI</a:t>
                      </a:r>
                    </a:p>
                  </a:txBody>
                  <a:tcPr/>
                </a:tc>
                <a:extLst>
                  <a:ext uri="{0D108BD9-81ED-4DB2-BD59-A6C34878D82A}">
                    <a16:rowId xmlns:a16="http://schemas.microsoft.com/office/drawing/2014/main" val="3102803050"/>
                  </a:ext>
                </a:extLst>
              </a:tr>
              <a:tr h="522111">
                <a:tc>
                  <a:txBody>
                    <a:bodyPr/>
                    <a:lstStyle/>
                    <a:p>
                      <a:r>
                        <a:rPr lang="en-US" sz="2200" dirty="0">
                          <a:solidFill>
                            <a:schemeClr val="tx1">
                              <a:lumMod val="75000"/>
                              <a:lumOff val="25000"/>
                            </a:schemeClr>
                          </a:solidFill>
                        </a:rPr>
                        <a:t>Direct financial benefit</a:t>
                      </a:r>
                    </a:p>
                  </a:txBody>
                  <a:tcPr/>
                </a:tc>
                <a:tc>
                  <a:txBody>
                    <a:bodyPr/>
                    <a:lstStyle/>
                    <a:p>
                      <a:r>
                        <a:rPr lang="en-US" sz="2200" dirty="0">
                          <a:solidFill>
                            <a:schemeClr val="tx1">
                              <a:lumMod val="75000"/>
                              <a:lumOff val="25000"/>
                            </a:schemeClr>
                          </a:solidFill>
                        </a:rPr>
                        <a:t>Employment</a:t>
                      </a:r>
                    </a:p>
                  </a:txBody>
                  <a:tcPr/>
                </a:tc>
                <a:extLst>
                  <a:ext uri="{0D108BD9-81ED-4DB2-BD59-A6C34878D82A}">
                    <a16:rowId xmlns:a16="http://schemas.microsoft.com/office/drawing/2014/main" val="932040128"/>
                  </a:ext>
                </a:extLst>
              </a:tr>
              <a:tr h="522111">
                <a:tc>
                  <a:txBody>
                    <a:bodyPr/>
                    <a:lstStyle/>
                    <a:p>
                      <a:r>
                        <a:rPr lang="en-US" sz="2200" dirty="0">
                          <a:solidFill>
                            <a:schemeClr val="tx1">
                              <a:lumMod val="75000"/>
                              <a:lumOff val="25000"/>
                            </a:schemeClr>
                          </a:solidFill>
                        </a:rPr>
                        <a:t>Personal (close relatives)</a:t>
                      </a:r>
                    </a:p>
                  </a:txBody>
                  <a:tcPr/>
                </a:tc>
                <a:tc>
                  <a:txBody>
                    <a:bodyPr/>
                    <a:lstStyle/>
                    <a:p>
                      <a:r>
                        <a:rPr lang="en-US" sz="2200" dirty="0">
                          <a:solidFill>
                            <a:schemeClr val="tx1">
                              <a:lumMod val="75000"/>
                              <a:lumOff val="25000"/>
                            </a:schemeClr>
                          </a:solidFill>
                        </a:rPr>
                        <a:t>Professional associations</a:t>
                      </a:r>
                    </a:p>
                  </a:txBody>
                  <a:tcPr/>
                </a:tc>
                <a:extLst>
                  <a:ext uri="{0D108BD9-81ED-4DB2-BD59-A6C34878D82A}">
                    <a16:rowId xmlns:a16="http://schemas.microsoft.com/office/drawing/2014/main" val="2744070814"/>
                  </a:ext>
                </a:extLst>
              </a:tr>
              <a:tr h="522111">
                <a:tc>
                  <a:txBody>
                    <a:bodyPr/>
                    <a:lstStyle/>
                    <a:p>
                      <a:r>
                        <a:rPr lang="en-US" sz="2200" dirty="0">
                          <a:solidFill>
                            <a:schemeClr val="tx1">
                              <a:lumMod val="75000"/>
                              <a:lumOff val="25000"/>
                            </a:schemeClr>
                          </a:solidFill>
                        </a:rPr>
                        <a:t>SRG membership</a:t>
                      </a:r>
                    </a:p>
                  </a:txBody>
                  <a:tcPr/>
                </a:tc>
                <a:tc>
                  <a:txBody>
                    <a:bodyPr/>
                    <a:lstStyle/>
                    <a:p>
                      <a:r>
                        <a:rPr lang="en-US" sz="2200" dirty="0">
                          <a:solidFill>
                            <a:schemeClr val="tx1">
                              <a:lumMod val="75000"/>
                              <a:lumOff val="25000"/>
                            </a:schemeClr>
                          </a:solidFill>
                        </a:rPr>
                        <a:t>Appearance of COI</a:t>
                      </a:r>
                    </a:p>
                  </a:txBody>
                  <a:tcPr/>
                </a:tc>
                <a:extLst>
                  <a:ext uri="{0D108BD9-81ED-4DB2-BD59-A6C34878D82A}">
                    <a16:rowId xmlns:a16="http://schemas.microsoft.com/office/drawing/2014/main" val="1926833894"/>
                  </a:ext>
                </a:extLst>
              </a:tr>
            </a:tbl>
          </a:graphicData>
        </a:graphic>
      </p:graphicFrame>
      <p:sp>
        <p:nvSpPr>
          <p:cNvPr id="12" name="TextBox 11">
            <a:extLst>
              <a:ext uri="{FF2B5EF4-FFF2-40B4-BE49-F238E27FC236}">
                <a16:creationId xmlns:a16="http://schemas.microsoft.com/office/drawing/2014/main" id="{7AA8D5DD-00F7-425F-A857-56588BEEA85D}"/>
              </a:ext>
            </a:extLst>
          </p:cNvPr>
          <p:cNvSpPr txBox="1"/>
          <p:nvPr/>
        </p:nvSpPr>
        <p:spPr>
          <a:xfrm>
            <a:off x="836041" y="3594943"/>
            <a:ext cx="7471917"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Reviewers must declare COI/sign COI certifications</a:t>
            </a:r>
          </a:p>
          <a:p>
            <a:pPr marL="285750" indent="-285750">
              <a:buFont typeface="Arial" panose="020B0604020202020204" pitchFamily="34" charset="0"/>
              <a:buChar char="•"/>
            </a:pPr>
            <a:r>
              <a:rPr lang="en-US" sz="2400" dirty="0">
                <a:solidFill>
                  <a:srgbClr val="C00000"/>
                </a:solidFill>
              </a:rPr>
              <a:t>Applicants may indicate COI in cover letter or ARF</a:t>
            </a:r>
          </a:p>
        </p:txBody>
      </p:sp>
    </p:spTree>
    <p:extLst>
      <p:ext uri="{BB962C8B-B14F-4D97-AF65-F5344CB8AC3E}">
        <p14:creationId xmlns:p14="http://schemas.microsoft.com/office/powerpoint/2010/main" val="11975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555D-9ADD-499D-B51A-EF7C7D6E8080}"/>
              </a:ext>
            </a:extLst>
          </p:cNvPr>
          <p:cNvSpPr>
            <a:spLocks noGrp="1"/>
          </p:cNvSpPr>
          <p:nvPr>
            <p:ph type="title"/>
          </p:nvPr>
        </p:nvSpPr>
        <p:spPr>
          <a:xfrm>
            <a:off x="152400" y="220796"/>
            <a:ext cx="8915400" cy="838200"/>
          </a:xfrm>
        </p:spPr>
        <p:txBody>
          <a:bodyPr>
            <a:noAutofit/>
          </a:bodyPr>
          <a:lstStyle/>
          <a:p>
            <a:r>
              <a:rPr lang="en-US" sz="3200" dirty="0">
                <a:solidFill>
                  <a:schemeClr val="accent5">
                    <a:lumMod val="50000"/>
                  </a:schemeClr>
                </a:solidFill>
              </a:rPr>
              <a:t>Protecting Ideas:</a:t>
            </a:r>
            <a:br>
              <a:rPr lang="en-US" sz="3200" dirty="0">
                <a:solidFill>
                  <a:schemeClr val="accent5">
                    <a:lumMod val="50000"/>
                  </a:schemeClr>
                </a:solidFill>
              </a:rPr>
            </a:br>
            <a:r>
              <a:rPr lang="en-US" sz="3200" dirty="0">
                <a:solidFill>
                  <a:schemeClr val="accent5">
                    <a:lumMod val="50000"/>
                  </a:schemeClr>
                </a:solidFill>
              </a:rPr>
              <a:t>Maintaining Confidentiality</a:t>
            </a:r>
          </a:p>
        </p:txBody>
      </p:sp>
      <p:sp>
        <p:nvSpPr>
          <p:cNvPr id="3" name="Slide Number Placeholder 2">
            <a:extLst>
              <a:ext uri="{FF2B5EF4-FFF2-40B4-BE49-F238E27FC236}">
                <a16:creationId xmlns:a16="http://schemas.microsoft.com/office/drawing/2014/main" id="{8D6FCD11-D343-41EB-B0B2-AB3E5BBB9E95}"/>
              </a:ext>
            </a:extLst>
          </p:cNvPr>
          <p:cNvSpPr>
            <a:spLocks noGrp="1"/>
          </p:cNvSpPr>
          <p:nvPr>
            <p:ph type="sldNum" sz="quarter" idx="12"/>
          </p:nvPr>
        </p:nvSpPr>
        <p:spPr/>
        <p:txBody>
          <a:bodyPr/>
          <a:lstStyle/>
          <a:p>
            <a:pPr>
              <a:defRPr/>
            </a:pPr>
            <a:fld id="{371CDBCC-57D6-4AF4-91B3-EB8BA5111C2A}" type="slidenum">
              <a:rPr lang="en-US" smtClean="0"/>
              <a:pPr>
                <a:defRPr/>
              </a:pPr>
              <a:t>6</a:t>
            </a:fld>
            <a:endParaRPr lang="en-US" dirty="0"/>
          </a:p>
        </p:txBody>
      </p:sp>
      <p:sp>
        <p:nvSpPr>
          <p:cNvPr id="4" name="Rectangle 3">
            <a:extLst>
              <a:ext uri="{FF2B5EF4-FFF2-40B4-BE49-F238E27FC236}">
                <a16:creationId xmlns:a16="http://schemas.microsoft.com/office/drawing/2014/main" id="{6F4140E8-A826-4CBE-9A9E-D6ABF2D17DFA}"/>
              </a:ext>
            </a:extLst>
          </p:cNvPr>
          <p:cNvSpPr/>
          <p:nvPr/>
        </p:nvSpPr>
        <p:spPr>
          <a:xfrm>
            <a:off x="304799" y="1219200"/>
            <a:ext cx="8610600" cy="3339376"/>
          </a:xfrm>
          <a:prstGeom prst="rect">
            <a:avLst/>
          </a:prstGeom>
        </p:spPr>
        <p:txBody>
          <a:bodyPr wrap="square">
            <a:spAutoFit/>
          </a:bodyPr>
          <a:lstStyle/>
          <a:p>
            <a:pPr marL="341313" lvl="1" indent="-231775">
              <a:spcBef>
                <a:spcPts val="300"/>
              </a:spcBef>
              <a:spcAft>
                <a:spcPts val="300"/>
              </a:spcAft>
              <a:buClr>
                <a:schemeClr val="tx1"/>
              </a:buClr>
              <a:buFont typeface="Arial" panose="020B0604020202020204" pitchFamily="34" charset="0"/>
              <a:buChar char="•"/>
            </a:pPr>
            <a:r>
              <a:rPr lang="en-US" sz="2400" dirty="0"/>
              <a:t>All materials, discussions, individual</a:t>
            </a:r>
          </a:p>
          <a:p>
            <a:pPr marL="109538" lvl="1">
              <a:spcBef>
                <a:spcPts val="300"/>
              </a:spcBef>
              <a:spcAft>
                <a:spcPts val="300"/>
              </a:spcAft>
              <a:buClr>
                <a:schemeClr val="tx1"/>
              </a:buClr>
            </a:pPr>
            <a:r>
              <a:rPr lang="en-US" sz="2400" dirty="0"/>
              <a:t>  reviewer scores, and assignments are confidential. </a:t>
            </a:r>
          </a:p>
          <a:p>
            <a:pPr marL="341313" lvl="1" indent="-231775">
              <a:spcBef>
                <a:spcPts val="300"/>
              </a:spcBef>
              <a:spcAft>
                <a:spcPts val="300"/>
              </a:spcAft>
              <a:buClr>
                <a:schemeClr val="tx1"/>
              </a:buClr>
              <a:buFont typeface="Arial" panose="020B0604020202020204" pitchFamily="34" charset="0"/>
              <a:buChar char="•"/>
            </a:pPr>
            <a:r>
              <a:rPr lang="en-US" sz="2400" dirty="0"/>
              <a:t>Meetings are closed to the public.</a:t>
            </a:r>
          </a:p>
          <a:p>
            <a:pPr marL="341313" lvl="1" indent="-231775">
              <a:spcBef>
                <a:spcPts val="300"/>
              </a:spcBef>
              <a:spcAft>
                <a:spcPts val="300"/>
              </a:spcAft>
              <a:buClr>
                <a:schemeClr val="tx1"/>
              </a:buClr>
              <a:buFont typeface="Arial" panose="020B0604020202020204" pitchFamily="34" charset="0"/>
              <a:buChar char="•"/>
            </a:pPr>
            <a:r>
              <a:rPr lang="en-US" sz="2400" dirty="0"/>
              <a:t>All questions must be referred to the SRO, until release of the summary statement. </a:t>
            </a:r>
          </a:p>
          <a:p>
            <a:pPr marL="909638" lvl="2" indent="-342900">
              <a:spcBef>
                <a:spcPts val="300"/>
              </a:spcBef>
              <a:spcAft>
                <a:spcPts val="300"/>
              </a:spcAft>
              <a:buClr>
                <a:srgbClr val="C00000"/>
              </a:buClr>
              <a:buFont typeface="Arial" panose="020B0604020202020204" pitchFamily="34" charset="0"/>
              <a:buChar char="▫"/>
            </a:pPr>
            <a:r>
              <a:rPr lang="en-US" sz="2200" i="1" dirty="0">
                <a:solidFill>
                  <a:srgbClr val="C00000"/>
                </a:solidFill>
              </a:rPr>
              <a:t>Should you contact a reviewer about your application? NO! </a:t>
            </a:r>
          </a:p>
          <a:p>
            <a:pPr marL="909638" lvl="2" indent="-342900">
              <a:spcBef>
                <a:spcPts val="300"/>
              </a:spcBef>
              <a:spcAft>
                <a:spcPts val="300"/>
              </a:spcAft>
              <a:buClr>
                <a:srgbClr val="C00000"/>
              </a:buClr>
              <a:buFont typeface="Arial" panose="020B0604020202020204" pitchFamily="34" charset="0"/>
              <a:buChar char="▫"/>
            </a:pPr>
            <a:r>
              <a:rPr lang="en-US" sz="2200" i="1" dirty="0">
                <a:solidFill>
                  <a:srgbClr val="C00000"/>
                </a:solidFill>
              </a:rPr>
              <a:t>Should you ask a friend to contact a reviewer about your application? – NO!</a:t>
            </a:r>
            <a:endParaRPr lang="en-US" sz="2200" dirty="0"/>
          </a:p>
        </p:txBody>
      </p:sp>
      <p:sp>
        <p:nvSpPr>
          <p:cNvPr id="5" name="TextBox 4">
            <a:extLst>
              <a:ext uri="{FF2B5EF4-FFF2-40B4-BE49-F238E27FC236}">
                <a16:creationId xmlns:a16="http://schemas.microsoft.com/office/drawing/2014/main" id="{5FC4CB92-8BE6-45EC-9C30-75ED7F4A6A7E}"/>
              </a:ext>
            </a:extLst>
          </p:cNvPr>
          <p:cNvSpPr txBox="1"/>
          <p:nvPr/>
        </p:nvSpPr>
        <p:spPr>
          <a:xfrm>
            <a:off x="1485257" y="4706793"/>
            <a:ext cx="6173485" cy="369332"/>
          </a:xfrm>
          <a:prstGeom prst="rect">
            <a:avLst/>
          </a:prstGeom>
          <a:solidFill>
            <a:srgbClr val="CCFF66"/>
          </a:solidFill>
          <a:ln>
            <a:solidFill>
              <a:schemeClr val="tx1"/>
            </a:solidFill>
          </a:ln>
        </p:spPr>
        <p:txBody>
          <a:bodyPr wrap="none" rtlCol="0">
            <a:spAutoFit/>
          </a:bodyPr>
          <a:lstStyle/>
          <a:p>
            <a:r>
              <a:rPr lang="en-US" dirty="0"/>
              <a:t>Listen to the On Demand Master Class in Review Integrity!</a:t>
            </a:r>
          </a:p>
        </p:txBody>
      </p:sp>
    </p:spTree>
    <p:extLst>
      <p:ext uri="{BB962C8B-B14F-4D97-AF65-F5344CB8AC3E}">
        <p14:creationId xmlns:p14="http://schemas.microsoft.com/office/powerpoint/2010/main" val="290366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5C8D-EBBA-436A-A923-1B36750BF1FA}"/>
              </a:ext>
            </a:extLst>
          </p:cNvPr>
          <p:cNvSpPr>
            <a:spLocks noGrp="1"/>
          </p:cNvSpPr>
          <p:nvPr>
            <p:ph type="title"/>
          </p:nvPr>
        </p:nvSpPr>
        <p:spPr>
          <a:xfrm>
            <a:off x="152400" y="166686"/>
            <a:ext cx="8839200" cy="900113"/>
          </a:xfrm>
        </p:spPr>
        <p:txBody>
          <a:bodyPr/>
          <a:lstStyle/>
          <a:p>
            <a:r>
              <a:rPr lang="en-US" sz="3200" b="0" dirty="0">
                <a:solidFill>
                  <a:schemeClr val="accent5">
                    <a:lumMod val="50000"/>
                  </a:schemeClr>
                </a:solidFill>
              </a:rPr>
              <a:t>What Will Be Evaluated: </a:t>
            </a:r>
            <a:br>
              <a:rPr lang="en-US" sz="3200" b="0" dirty="0">
                <a:solidFill>
                  <a:schemeClr val="accent5">
                    <a:lumMod val="50000"/>
                  </a:schemeClr>
                </a:solidFill>
              </a:rPr>
            </a:br>
            <a:r>
              <a:rPr lang="en-US" sz="3200" b="0" dirty="0">
                <a:solidFill>
                  <a:schemeClr val="accent5">
                    <a:lumMod val="50000"/>
                  </a:schemeClr>
                </a:solidFill>
              </a:rPr>
              <a:t>Review Criteria</a:t>
            </a:r>
          </a:p>
        </p:txBody>
      </p:sp>
      <p:sp>
        <p:nvSpPr>
          <p:cNvPr id="3" name="Content Placeholder 2">
            <a:extLst>
              <a:ext uri="{FF2B5EF4-FFF2-40B4-BE49-F238E27FC236}">
                <a16:creationId xmlns:a16="http://schemas.microsoft.com/office/drawing/2014/main" id="{E6D1E9E9-8A7D-4ED7-A8D5-E0BF5EB033A1}"/>
              </a:ext>
            </a:extLst>
          </p:cNvPr>
          <p:cNvSpPr>
            <a:spLocks noGrp="1"/>
          </p:cNvSpPr>
          <p:nvPr>
            <p:ph idx="1"/>
          </p:nvPr>
        </p:nvSpPr>
        <p:spPr/>
        <p:txBody>
          <a:bodyPr/>
          <a:lstStyle/>
          <a:p>
            <a:pPr>
              <a:buClr>
                <a:srgbClr val="C00000"/>
              </a:buClr>
            </a:pPr>
            <a:r>
              <a:rPr lang="en-US" sz="2400" dirty="0">
                <a:solidFill>
                  <a:srgbClr val="C00000"/>
                </a:solidFill>
              </a:rPr>
              <a:t>Overall Impact </a:t>
            </a:r>
            <a:r>
              <a:rPr lang="en-US" sz="2400" dirty="0"/>
              <a:t>= overall assessment</a:t>
            </a:r>
          </a:p>
          <a:p>
            <a:pPr lvl="1">
              <a:buClr>
                <a:schemeClr val="tx1"/>
              </a:buClr>
            </a:pPr>
            <a:r>
              <a:rPr lang="en-US" sz="2200" dirty="0">
                <a:solidFill>
                  <a:schemeClr val="tx1"/>
                </a:solidFill>
              </a:rPr>
              <a:t>Defined for each type of application</a:t>
            </a:r>
          </a:p>
          <a:p>
            <a:pPr lvl="1">
              <a:buClr>
                <a:schemeClr val="tx1"/>
              </a:buClr>
            </a:pPr>
            <a:r>
              <a:rPr lang="en-US" sz="2200" dirty="0">
                <a:solidFill>
                  <a:schemeClr val="tx1"/>
                </a:solidFill>
              </a:rPr>
              <a:t>For Research:</a:t>
            </a:r>
          </a:p>
          <a:p>
            <a:pPr marL="411162" lvl="1" indent="0">
              <a:buClr>
                <a:schemeClr val="tx1"/>
              </a:buClr>
              <a:buNone/>
            </a:pPr>
            <a:r>
              <a:rPr lang="en-US" sz="2200" dirty="0">
                <a:solidFill>
                  <a:schemeClr val="tx1"/>
                </a:solidFill>
              </a:rPr>
              <a:t>	</a:t>
            </a:r>
            <a:r>
              <a:rPr lang="en-US" sz="2200" i="1" dirty="0">
                <a:solidFill>
                  <a:schemeClr val="tx1"/>
                </a:solidFill>
              </a:rPr>
              <a:t>Likelihood for the project to exert a sustained,</a:t>
            </a:r>
          </a:p>
          <a:p>
            <a:pPr marL="411162" lvl="1" indent="0">
              <a:buClr>
                <a:schemeClr val="tx1"/>
              </a:buClr>
              <a:buNone/>
            </a:pPr>
            <a:r>
              <a:rPr lang="en-US" sz="2200" i="1" dirty="0">
                <a:solidFill>
                  <a:schemeClr val="tx1"/>
                </a:solidFill>
              </a:rPr>
              <a:t>	powerful influence on the research field(s) 	involved</a:t>
            </a:r>
          </a:p>
          <a:p>
            <a:pPr>
              <a:buClr>
                <a:schemeClr val="tx1"/>
              </a:buClr>
            </a:pPr>
            <a:r>
              <a:rPr lang="en-US" sz="2400" dirty="0"/>
              <a:t>Review criteria are stated in Section V of each Funding Opportunity Announcement</a:t>
            </a:r>
          </a:p>
        </p:txBody>
      </p:sp>
      <p:sp>
        <p:nvSpPr>
          <p:cNvPr id="4" name="Slide Number Placeholder 3">
            <a:extLst>
              <a:ext uri="{FF2B5EF4-FFF2-40B4-BE49-F238E27FC236}">
                <a16:creationId xmlns:a16="http://schemas.microsoft.com/office/drawing/2014/main" id="{01E6DCFB-034A-4EB2-AB74-6C49AAE46317}"/>
              </a:ext>
            </a:extLst>
          </p:cNvPr>
          <p:cNvSpPr>
            <a:spLocks noGrp="1"/>
          </p:cNvSpPr>
          <p:nvPr>
            <p:ph type="sldNum" sz="quarter" idx="10"/>
          </p:nvPr>
        </p:nvSpPr>
        <p:spPr/>
        <p:txBody>
          <a:bodyPr/>
          <a:lstStyle/>
          <a:p>
            <a:pPr>
              <a:defRPr/>
            </a:pPr>
            <a:fld id="{161627A0-52BE-49C3-90CB-787EE860760A}" type="slidenum">
              <a:rPr lang="en-US" smtClean="0"/>
              <a:pPr>
                <a:defRPr/>
              </a:pPr>
              <a:t>7</a:t>
            </a:fld>
            <a:endParaRPr lang="en-US" dirty="0"/>
          </a:p>
        </p:txBody>
      </p:sp>
    </p:spTree>
    <p:extLst>
      <p:ext uri="{BB962C8B-B14F-4D97-AF65-F5344CB8AC3E}">
        <p14:creationId xmlns:p14="http://schemas.microsoft.com/office/powerpoint/2010/main" val="168490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normAutofit/>
          </a:bodyPr>
          <a:lstStyle/>
          <a:p>
            <a:r>
              <a:rPr lang="en-US" sz="3200" dirty="0">
                <a:solidFill>
                  <a:schemeClr val="accent5">
                    <a:lumMod val="50000"/>
                  </a:schemeClr>
                </a:solidFill>
              </a:rPr>
              <a:t>Types of Review 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graphicFrame>
        <p:nvGraphicFramePr>
          <p:cNvPr id="5" name="Table 4" descr="Types of Review Criteria.&#10;&#10;The slide presents a chart of the standard review criteria for Research Grant applications."/>
          <p:cNvGraphicFramePr>
            <a:graphicFrameLocks noGrp="1"/>
          </p:cNvGraphicFramePr>
          <p:nvPr>
            <p:extLst>
              <p:ext uri="{D42A27DB-BD31-4B8C-83A1-F6EECF244321}">
                <p14:modId xmlns:p14="http://schemas.microsoft.com/office/powerpoint/2010/main" val="2388874180"/>
              </p:ext>
            </p:extLst>
          </p:nvPr>
        </p:nvGraphicFramePr>
        <p:xfrm>
          <a:off x="566057" y="1130440"/>
          <a:ext cx="6368144" cy="3992880"/>
        </p:xfrm>
        <a:graphic>
          <a:graphicData uri="http://schemas.openxmlformats.org/drawingml/2006/table">
            <a:tbl>
              <a:tblPr firstRow="1" bandRow="1">
                <a:tableStyleId>{0E3FDE45-AF77-4B5C-9715-49D594BDF05E}</a:tableStyleId>
              </a:tblPr>
              <a:tblGrid>
                <a:gridCol w="1479468">
                  <a:extLst>
                    <a:ext uri="{9D8B030D-6E8A-4147-A177-3AD203B41FA5}">
                      <a16:colId xmlns:a16="http://schemas.microsoft.com/office/drawing/2014/main" val="20000"/>
                    </a:ext>
                  </a:extLst>
                </a:gridCol>
                <a:gridCol w="2453798">
                  <a:extLst>
                    <a:ext uri="{9D8B030D-6E8A-4147-A177-3AD203B41FA5}">
                      <a16:colId xmlns:a16="http://schemas.microsoft.com/office/drawing/2014/main" val="20001"/>
                    </a:ext>
                  </a:extLst>
                </a:gridCol>
                <a:gridCol w="936491">
                  <a:extLst>
                    <a:ext uri="{9D8B030D-6E8A-4147-A177-3AD203B41FA5}">
                      <a16:colId xmlns:a16="http://schemas.microsoft.com/office/drawing/2014/main" val="20002"/>
                    </a:ext>
                  </a:extLst>
                </a:gridCol>
                <a:gridCol w="1498387">
                  <a:extLst>
                    <a:ext uri="{9D8B030D-6E8A-4147-A177-3AD203B41FA5}">
                      <a16:colId xmlns:a16="http://schemas.microsoft.com/office/drawing/2014/main" val="20003"/>
                    </a:ext>
                  </a:extLst>
                </a:gridCol>
              </a:tblGrid>
              <a:tr h="370840">
                <a:tc>
                  <a:txBody>
                    <a:bodyPr/>
                    <a:lstStyle/>
                    <a:p>
                      <a:r>
                        <a:rPr lang="en-US" sz="1400" b="1" dirty="0">
                          <a:solidFill>
                            <a:srgbClr val="C00000"/>
                          </a:solidFill>
                        </a:rPr>
                        <a:t>Category*</a:t>
                      </a:r>
                    </a:p>
                  </a:txBody>
                  <a:tcPr/>
                </a:tc>
                <a:tc>
                  <a:txBody>
                    <a:bodyPr/>
                    <a:lstStyle/>
                    <a:p>
                      <a:r>
                        <a:rPr lang="en-US" sz="1400" b="1" dirty="0">
                          <a:solidFill>
                            <a:srgbClr val="C00000"/>
                          </a:solidFill>
                        </a:rPr>
                        <a:t>Criteria (Research)</a:t>
                      </a:r>
                    </a:p>
                  </a:txBody>
                  <a:tcPr/>
                </a:tc>
                <a:tc>
                  <a:txBody>
                    <a:bodyPr/>
                    <a:lstStyle/>
                    <a:p>
                      <a:r>
                        <a:rPr lang="en-US" sz="1400" b="1" dirty="0">
                          <a:solidFill>
                            <a:srgbClr val="C00000"/>
                          </a:solidFill>
                        </a:rPr>
                        <a:t>Criterion Scores?</a:t>
                      </a:r>
                    </a:p>
                  </a:txBody>
                  <a:tcPr/>
                </a:tc>
                <a:tc>
                  <a:txBody>
                    <a:bodyPr/>
                    <a:lstStyle/>
                    <a:p>
                      <a:r>
                        <a:rPr lang="en-US" sz="1400" b="1" dirty="0">
                          <a:solidFill>
                            <a:srgbClr val="C00000"/>
                          </a:solidFill>
                        </a:rPr>
                        <a:t>Affect Overall Impact Score?</a:t>
                      </a:r>
                    </a:p>
                  </a:txBody>
                  <a:tcPr/>
                </a:tc>
                <a:extLst>
                  <a:ext uri="{0D108BD9-81ED-4DB2-BD59-A6C34878D82A}">
                    <a16:rowId xmlns:a16="http://schemas.microsoft.com/office/drawing/2014/main" val="10000"/>
                  </a:ext>
                </a:extLst>
              </a:tr>
              <a:tr h="370840">
                <a:tc>
                  <a:txBody>
                    <a:bodyPr/>
                    <a:lstStyle/>
                    <a:p>
                      <a:r>
                        <a:rPr lang="en-US" sz="1400" b="1" dirty="0">
                          <a:solidFill>
                            <a:schemeClr val="tx1"/>
                          </a:solidFill>
                        </a:rPr>
                        <a:t>Scored</a:t>
                      </a:r>
                      <a:r>
                        <a:rPr lang="en-US" sz="1400" b="1" baseline="0" dirty="0">
                          <a:solidFill>
                            <a:schemeClr val="tx1"/>
                          </a:solidFill>
                        </a:rPr>
                        <a:t> </a:t>
                      </a:r>
                    </a:p>
                    <a:p>
                      <a:r>
                        <a:rPr lang="en-US" sz="1400" b="1" baseline="0" dirty="0">
                          <a:solidFill>
                            <a:schemeClr val="tx1"/>
                          </a:solidFill>
                        </a:rPr>
                        <a:t>Review</a:t>
                      </a:r>
                    </a:p>
                    <a:p>
                      <a:r>
                        <a:rPr lang="en-US" sz="1400" b="1" baseline="0" dirty="0">
                          <a:solidFill>
                            <a:schemeClr val="tx1"/>
                          </a:solidFill>
                        </a:rPr>
                        <a:t>Criteria</a:t>
                      </a:r>
                      <a:endParaRPr lang="en-US" sz="1400" b="1" dirty="0">
                        <a:solidFill>
                          <a:schemeClr val="tx1"/>
                        </a:solidFill>
                      </a:endParaRPr>
                    </a:p>
                  </a:txBody>
                  <a:tcPr/>
                </a:tc>
                <a:tc>
                  <a:txBody>
                    <a:bodyPr/>
                    <a:lstStyle/>
                    <a:p>
                      <a:r>
                        <a:rPr lang="en-US" sz="1400" dirty="0">
                          <a:solidFill>
                            <a:schemeClr val="tx1"/>
                          </a:solidFill>
                        </a:rPr>
                        <a:t>Significance</a:t>
                      </a:r>
                    </a:p>
                    <a:p>
                      <a:r>
                        <a:rPr lang="en-US" sz="1400" dirty="0">
                          <a:solidFill>
                            <a:schemeClr val="tx1"/>
                          </a:solidFill>
                        </a:rPr>
                        <a:t>Investigators</a:t>
                      </a:r>
                    </a:p>
                    <a:p>
                      <a:r>
                        <a:rPr lang="en-US" sz="1400" dirty="0">
                          <a:solidFill>
                            <a:schemeClr val="tx1"/>
                          </a:solidFill>
                        </a:rPr>
                        <a:t>Innovation</a:t>
                      </a:r>
                    </a:p>
                    <a:p>
                      <a:r>
                        <a:rPr lang="en-US" sz="1400" dirty="0">
                          <a:solidFill>
                            <a:schemeClr val="tx1"/>
                          </a:solidFill>
                        </a:rPr>
                        <a:t>Approach</a:t>
                      </a:r>
                    </a:p>
                    <a:p>
                      <a:r>
                        <a:rPr lang="en-US" sz="1400" dirty="0">
                          <a:solidFill>
                            <a:schemeClr val="tx1"/>
                          </a:solidFill>
                        </a:rPr>
                        <a:t>Environment</a:t>
                      </a:r>
                    </a:p>
                  </a:txBody>
                  <a:tcPr/>
                </a:tc>
                <a:tc>
                  <a:txBody>
                    <a:bodyPr/>
                    <a:lstStyle/>
                    <a:p>
                      <a:pPr algn="ctr"/>
                      <a:r>
                        <a:rPr lang="en-US" sz="1400" dirty="0">
                          <a:solidFill>
                            <a:srgbClr val="C00000"/>
                          </a:solidFill>
                        </a:rPr>
                        <a:t>Yes</a:t>
                      </a:r>
                    </a:p>
                  </a:txBody>
                  <a:tcPr/>
                </a:tc>
                <a:tc>
                  <a:txBody>
                    <a:bodyPr/>
                    <a:lstStyle/>
                    <a:p>
                      <a:pPr algn="ctr"/>
                      <a:r>
                        <a:rPr lang="en-US" sz="1400" dirty="0">
                          <a:solidFill>
                            <a:srgbClr val="C00000"/>
                          </a:solidFill>
                        </a:rPr>
                        <a:t>Yes</a:t>
                      </a:r>
                    </a:p>
                  </a:txBody>
                  <a:tcPr/>
                </a:tc>
                <a:extLst>
                  <a:ext uri="{0D108BD9-81ED-4DB2-BD59-A6C34878D82A}">
                    <a16:rowId xmlns:a16="http://schemas.microsoft.com/office/drawing/2014/main" val="10001"/>
                  </a:ext>
                </a:extLst>
              </a:tr>
              <a:tr h="370840">
                <a:tc>
                  <a:txBody>
                    <a:bodyPr/>
                    <a:lstStyle/>
                    <a:p>
                      <a:r>
                        <a:rPr lang="en-US" sz="1400" b="1" dirty="0">
                          <a:solidFill>
                            <a:schemeClr val="tx1"/>
                          </a:solidFill>
                        </a:rPr>
                        <a:t>Additional Review</a:t>
                      </a:r>
                    </a:p>
                    <a:p>
                      <a:r>
                        <a:rPr lang="en-US" sz="1400" b="1" dirty="0">
                          <a:solidFill>
                            <a:schemeClr val="tx1"/>
                          </a:solidFill>
                        </a:rPr>
                        <a:t>Criteria</a:t>
                      </a:r>
                    </a:p>
                  </a:txBody>
                  <a:tcPr/>
                </a:tc>
                <a:tc>
                  <a:txBody>
                    <a:bodyPr/>
                    <a:lstStyle/>
                    <a:p>
                      <a:r>
                        <a:rPr lang="en-US" sz="1400" dirty="0">
                          <a:solidFill>
                            <a:schemeClr val="tx1"/>
                          </a:solidFill>
                        </a:rPr>
                        <a:t>Study Timeline (CT only)</a:t>
                      </a:r>
                    </a:p>
                    <a:p>
                      <a:r>
                        <a:rPr lang="en-US" sz="1400" dirty="0">
                          <a:solidFill>
                            <a:schemeClr val="tx1"/>
                          </a:solidFill>
                        </a:rPr>
                        <a:t>Human</a:t>
                      </a:r>
                      <a:r>
                        <a:rPr lang="en-US" sz="1400" baseline="0" dirty="0">
                          <a:solidFill>
                            <a:schemeClr val="tx1"/>
                          </a:solidFill>
                        </a:rPr>
                        <a:t> Subjects**</a:t>
                      </a:r>
                    </a:p>
                    <a:p>
                      <a:r>
                        <a:rPr lang="en-US" sz="1400" baseline="0" dirty="0">
                          <a:solidFill>
                            <a:schemeClr val="tx1"/>
                          </a:solidFill>
                        </a:rPr>
                        <a:t>Vertebrate Animals**</a:t>
                      </a:r>
                    </a:p>
                    <a:p>
                      <a:r>
                        <a:rPr lang="en-US" sz="1400" baseline="0" dirty="0">
                          <a:solidFill>
                            <a:schemeClr val="tx1"/>
                          </a:solidFill>
                        </a:rPr>
                        <a:t>Inclusion**</a:t>
                      </a:r>
                    </a:p>
                    <a:p>
                      <a:r>
                        <a:rPr lang="en-US" sz="1400" baseline="0" dirty="0">
                          <a:solidFill>
                            <a:schemeClr val="tx1"/>
                          </a:solidFill>
                        </a:rPr>
                        <a:t>Biohazards</a:t>
                      </a:r>
                      <a:endParaRPr lang="en-US" sz="1400" dirty="0">
                        <a:solidFill>
                          <a:schemeClr val="tx1"/>
                        </a:solidFill>
                      </a:endParaRPr>
                    </a:p>
                  </a:txBody>
                  <a:tcPr/>
                </a:tc>
                <a:tc>
                  <a:txBody>
                    <a:bodyPr/>
                    <a:lstStyle/>
                    <a:p>
                      <a:pPr algn="ctr"/>
                      <a:r>
                        <a:rPr lang="en-US" sz="1400" dirty="0">
                          <a:solidFill>
                            <a:schemeClr val="tx1"/>
                          </a:solidFill>
                        </a:rPr>
                        <a:t>No</a:t>
                      </a:r>
                    </a:p>
                  </a:txBody>
                  <a:tcPr/>
                </a:tc>
                <a:tc>
                  <a:txBody>
                    <a:bodyPr/>
                    <a:lstStyle/>
                    <a:p>
                      <a:pPr algn="ctr"/>
                      <a:r>
                        <a:rPr lang="en-US" sz="1400" dirty="0">
                          <a:solidFill>
                            <a:srgbClr val="C00000"/>
                          </a:solidFill>
                        </a:rPr>
                        <a:t>Yes</a:t>
                      </a:r>
                      <a:endParaRPr lang="en-US" sz="1400" b="1" dirty="0">
                        <a:solidFill>
                          <a:srgbClr val="C00000"/>
                        </a:solidFill>
                      </a:endParaRPr>
                    </a:p>
                  </a:txBody>
                  <a:tcPr/>
                </a:tc>
                <a:extLst>
                  <a:ext uri="{0D108BD9-81ED-4DB2-BD59-A6C34878D82A}">
                    <a16:rowId xmlns:a16="http://schemas.microsoft.com/office/drawing/2014/main" val="10002"/>
                  </a:ext>
                </a:extLst>
              </a:tr>
              <a:tr h="370840">
                <a:tc>
                  <a:txBody>
                    <a:bodyPr/>
                    <a:lstStyle/>
                    <a:p>
                      <a:r>
                        <a:rPr lang="en-US" sz="1400" b="1" dirty="0">
                          <a:solidFill>
                            <a:schemeClr val="tx1"/>
                          </a:solidFill>
                        </a:rPr>
                        <a:t>Additional Review Considerations</a:t>
                      </a:r>
                    </a:p>
                  </a:txBody>
                  <a:tcPr/>
                </a:tc>
                <a:tc>
                  <a:txBody>
                    <a:bodyPr/>
                    <a:lstStyle/>
                    <a:p>
                      <a:r>
                        <a:rPr lang="en-US" sz="1400" dirty="0">
                          <a:solidFill>
                            <a:schemeClr val="tx1"/>
                          </a:solidFill>
                        </a:rPr>
                        <a:t>Foreign Institutions</a:t>
                      </a:r>
                    </a:p>
                    <a:p>
                      <a:r>
                        <a:rPr lang="en-US" sz="1400" dirty="0">
                          <a:solidFill>
                            <a:schemeClr val="tx1"/>
                          </a:solidFill>
                        </a:rPr>
                        <a:t>Select Agents</a:t>
                      </a:r>
                    </a:p>
                    <a:p>
                      <a:r>
                        <a:rPr lang="en-US" sz="1400" dirty="0">
                          <a:solidFill>
                            <a:schemeClr val="tx1"/>
                          </a:solidFill>
                        </a:rPr>
                        <a:t>Resource Sharing</a:t>
                      </a:r>
                    </a:p>
                    <a:p>
                      <a:r>
                        <a:rPr lang="en-US" sz="1400" dirty="0">
                          <a:solidFill>
                            <a:schemeClr val="tx1"/>
                          </a:solidFill>
                        </a:rPr>
                        <a:t>Authentication of Key Resources</a:t>
                      </a:r>
                    </a:p>
                  </a:txBody>
                  <a:tcPr/>
                </a:tc>
                <a:tc>
                  <a:txBody>
                    <a:bodyPr/>
                    <a:lstStyle/>
                    <a:p>
                      <a:pPr algn="ctr"/>
                      <a:r>
                        <a:rPr lang="en-US" sz="1400" dirty="0">
                          <a:solidFill>
                            <a:schemeClr val="tx1"/>
                          </a:solidFill>
                        </a:rPr>
                        <a:t>No</a:t>
                      </a:r>
                    </a:p>
                  </a:txBody>
                  <a:tcPr/>
                </a:tc>
                <a:tc>
                  <a:txBody>
                    <a:bodyPr/>
                    <a:lstStyle/>
                    <a:p>
                      <a:pPr algn="ctr"/>
                      <a:r>
                        <a:rPr lang="en-US" sz="1400" dirty="0">
                          <a:solidFill>
                            <a:schemeClr val="tx1"/>
                          </a:solidFill>
                        </a:rPr>
                        <a:t>No</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063335" y="5142785"/>
            <a:ext cx="5373587" cy="584775"/>
          </a:xfrm>
          <a:prstGeom prst="rect">
            <a:avLst/>
          </a:prstGeom>
          <a:noFill/>
        </p:spPr>
        <p:txBody>
          <a:bodyPr wrap="none" rtlCol="0">
            <a:spAutoFit/>
          </a:bodyPr>
          <a:lstStyle/>
          <a:p>
            <a:r>
              <a:rPr lang="en-US" sz="1600" dirty="0"/>
              <a:t>* Found in every Funding Opportunity Announcement</a:t>
            </a:r>
          </a:p>
          <a:p>
            <a:r>
              <a:rPr lang="en-US" sz="1600" dirty="0"/>
              <a:t>** If Unacceptable, award cannot be issued until resolved</a:t>
            </a:r>
          </a:p>
        </p:txBody>
      </p:sp>
    </p:spTree>
    <p:extLst>
      <p:ext uri="{BB962C8B-B14F-4D97-AF65-F5344CB8AC3E}">
        <p14:creationId xmlns:p14="http://schemas.microsoft.com/office/powerpoint/2010/main" val="407411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3200" dirty="0">
                <a:solidFill>
                  <a:schemeClr val="accent5">
                    <a:lumMod val="50000"/>
                  </a:schemeClr>
                </a:solidFill>
              </a:rPr>
              <a:t>Grading Applications: Scoring</a:t>
            </a:r>
          </a:p>
        </p:txBody>
      </p:sp>
      <p:graphicFrame>
        <p:nvGraphicFramePr>
          <p:cNvPr id="4" name="Table 3" descr="Grading Applications: Scoring&#10;&#10;The slide presents a table of integer score values used by reviewers to denote high, moderate, and low impact, with descriptors ranging from Exceptional to Poor.&#10;&#10;scores of 1 to 3 represent high impact; scores between 4 and 6 represent moderate impact; and, scores between 7 and 9 represent low impact."/>
          <p:cNvGraphicFramePr>
            <a:graphicFrameLocks noGrp="1"/>
          </p:cNvGraphicFramePr>
          <p:nvPr>
            <p:extLst>
              <p:ext uri="{D42A27DB-BD31-4B8C-83A1-F6EECF244321}">
                <p14:modId xmlns:p14="http://schemas.microsoft.com/office/powerpoint/2010/main" val="2013096405"/>
              </p:ext>
            </p:extLst>
          </p:nvPr>
        </p:nvGraphicFramePr>
        <p:xfrm>
          <a:off x="990600" y="1957630"/>
          <a:ext cx="5410200" cy="3352800"/>
        </p:xfrm>
        <a:graphic>
          <a:graphicData uri="http://schemas.openxmlformats.org/drawingml/2006/table">
            <a:tbl>
              <a:tblPr firstRow="1">
                <a:tableStyleId>{0E3FDE45-AF77-4B5C-9715-49D594BDF05E}</a:tableStyleId>
              </a:tblPr>
              <a:tblGrid>
                <a:gridCol w="1803400">
                  <a:extLst>
                    <a:ext uri="{9D8B030D-6E8A-4147-A177-3AD203B41FA5}">
                      <a16:colId xmlns:a16="http://schemas.microsoft.com/office/drawing/2014/main" val="20000"/>
                    </a:ext>
                  </a:extLst>
                </a:gridCol>
                <a:gridCol w="834071">
                  <a:extLst>
                    <a:ext uri="{9D8B030D-6E8A-4147-A177-3AD203B41FA5}">
                      <a16:colId xmlns:a16="http://schemas.microsoft.com/office/drawing/2014/main" val="20001"/>
                    </a:ext>
                  </a:extLst>
                </a:gridCol>
                <a:gridCol w="2772729">
                  <a:extLst>
                    <a:ext uri="{9D8B030D-6E8A-4147-A177-3AD203B41FA5}">
                      <a16:colId xmlns:a16="http://schemas.microsoft.com/office/drawing/2014/main" val="20002"/>
                    </a:ext>
                  </a:extLst>
                </a:gridCol>
              </a:tblGrid>
              <a:tr h="3192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Impact</a:t>
                      </a:r>
                      <a:endParaRPr kumimoji="0" lang="en-US" sz="1600" b="1" i="0" u="none" strike="noStrike" cap="none" normalizeH="0" baseline="0" dirty="0">
                        <a:ln>
                          <a:noFill/>
                        </a:ln>
                        <a:solidFill>
                          <a:srgbClr val="C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Score</a:t>
                      </a:r>
                      <a:endParaRPr kumimoji="0" lang="en-US" sz="1600" b="1" i="0" u="none" strike="noStrike" cap="none" normalizeH="0" baseline="0" dirty="0">
                        <a:ln>
                          <a:noFill/>
                        </a:ln>
                        <a:solidFill>
                          <a:srgbClr val="C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C00000"/>
                          </a:solidFill>
                          <a:effectLst/>
                        </a:rPr>
                        <a:t>Descriptor</a:t>
                      </a:r>
                      <a:endParaRPr kumimoji="0" lang="en-US" sz="1600" b="1" i="0" u="none" strike="noStrike" cap="none" normalizeH="0" baseline="0" dirty="0">
                        <a:ln>
                          <a:noFill/>
                        </a:ln>
                        <a:solidFill>
                          <a:srgbClr val="C00000"/>
                        </a:solidFill>
                        <a:effectLst/>
                        <a:latin typeface="Arial" charset="0"/>
                      </a:endParaRPr>
                    </a:p>
                  </a:txBody>
                  <a:tcPr horzOverflow="overflow"/>
                </a:tc>
                <a:extLst>
                  <a:ext uri="{0D108BD9-81ED-4DB2-BD59-A6C34878D82A}">
                    <a16:rowId xmlns:a16="http://schemas.microsoft.com/office/drawing/2014/main" val="10000"/>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High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1</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Exceptional</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2</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Outstanding</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3</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Excellent</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Moderate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4</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Very Good</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4"/>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5</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Good</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5"/>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6</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Satisfactory</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6"/>
                  </a:ext>
                </a:extLst>
              </a:tr>
              <a:tr h="31927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rPr>
                        <a:t>Low Impact</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7</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Fair</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7"/>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8</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Marginal</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8"/>
                  </a:ext>
                </a:extLst>
              </a:tr>
              <a:tr h="31927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9</a:t>
                      </a:r>
                      <a:endParaRPr kumimoji="0" lang="en-US" sz="16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rPr>
                        <a:t>Poor</a:t>
                      </a:r>
                      <a:endParaRPr kumimoji="0" lang="en-US" sz="1600" b="1"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dirty="0"/>
          </a:p>
        </p:txBody>
      </p:sp>
      <p:sp>
        <p:nvSpPr>
          <p:cNvPr id="5" name="TextBox 4"/>
          <p:cNvSpPr txBox="1"/>
          <p:nvPr/>
        </p:nvSpPr>
        <p:spPr>
          <a:xfrm>
            <a:off x="152400" y="1119430"/>
            <a:ext cx="6705599" cy="830997"/>
          </a:xfrm>
          <a:prstGeom prst="rect">
            <a:avLst/>
          </a:prstGeom>
          <a:noFill/>
        </p:spPr>
        <p:txBody>
          <a:bodyPr wrap="square" rtlCol="0">
            <a:spAutoFit/>
          </a:bodyPr>
          <a:lstStyle/>
          <a:p>
            <a:pPr marL="109728">
              <a:spcBef>
                <a:spcPts val="300"/>
              </a:spcBef>
              <a:spcAft>
                <a:spcPts val="300"/>
              </a:spcAft>
            </a:pPr>
            <a:r>
              <a:rPr lang="en-US" sz="2400" dirty="0"/>
              <a:t>Numerical scores used for criterion scores and final impact scores (if discussed)</a:t>
            </a:r>
          </a:p>
        </p:txBody>
      </p:sp>
    </p:spTree>
    <p:extLst>
      <p:ext uri="{BB962C8B-B14F-4D97-AF65-F5344CB8AC3E}">
        <p14:creationId xmlns:p14="http://schemas.microsoft.com/office/powerpoint/2010/main" val="3685741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7245222-5FF8-4BAF-87E1-D8D214B5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03ED9886-8626-4258-9E3C-8AC46B353C9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24dec6e-ef8a-4098-9e68-5eb61f99d0f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22080</TotalTime>
  <Words>1774</Words>
  <Application>Microsoft Office PowerPoint</Application>
  <PresentationFormat>On-screen Show (4:3)</PresentationFormat>
  <Paragraphs>407</Paragraphs>
  <Slides>27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Georgia</vt:lpstr>
      <vt:lpstr>Trebuchet MS</vt:lpstr>
      <vt:lpstr>Wingdings 2</vt:lpstr>
      <vt:lpstr>Urban</vt:lpstr>
      <vt:lpstr>OER PowerPoint template</vt:lpstr>
      <vt:lpstr>Let’s Look at Peer Review</vt:lpstr>
      <vt:lpstr> Problem</vt:lpstr>
      <vt:lpstr>If You Could  Design the System…</vt:lpstr>
      <vt:lpstr>Understand the Process:  Checks and Balances</vt:lpstr>
      <vt:lpstr>Managing Influences: Conflict of Interest (COI)*</vt:lpstr>
      <vt:lpstr>Protecting Ideas: Maintaining Confidentiality</vt:lpstr>
      <vt:lpstr>What Will Be Evaluated:  Review Criteria</vt:lpstr>
      <vt:lpstr>Types of Review Criteria</vt:lpstr>
      <vt:lpstr>Grading Applications: Scoring</vt:lpstr>
      <vt:lpstr>Final Impact Scores</vt:lpstr>
      <vt:lpstr>Streamlining Procedure</vt:lpstr>
      <vt:lpstr>Receipt and Referral (DRR): What Happens?</vt:lpstr>
      <vt:lpstr>Understand the Process</vt:lpstr>
      <vt:lpstr>Scientific Review Groups: Who’s Involved?</vt:lpstr>
      <vt:lpstr>Who Are the “Assigned” Reviewers?</vt:lpstr>
      <vt:lpstr>What Happens  At the Review Meeting?</vt:lpstr>
      <vt:lpstr>When Do I Get My Results?</vt:lpstr>
      <vt:lpstr>What’s in the Summary Statement?</vt:lpstr>
      <vt:lpstr>Whom to Contact  After the Review?</vt:lpstr>
      <vt:lpstr>Understand the Process</vt:lpstr>
      <vt:lpstr>National Advisory Councils: Who’s Involved?</vt:lpstr>
      <vt:lpstr>Who Decides?</vt:lpstr>
      <vt:lpstr>Special Considerations: COVID-19 Edition</vt:lpstr>
      <vt:lpstr>Reminder: Core Values of Peer Review</vt:lpstr>
      <vt:lpstr>Be Informed! </vt:lpstr>
      <vt:lpstr>If You Could Design the System…</vt:lpstr>
      <vt:lpstr>Additional Information</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Look at Peer Review</dc:title>
  <dc:subject>OER PPT</dc:subject>
  <dc:creator>NIH/OER</dc:creator>
  <cp:keywords>NIH Peer Review</cp:keywords>
  <cp:lastModifiedBy>Don Chanfrau</cp:lastModifiedBy>
  <cp:revision>1052</cp:revision>
  <cp:lastPrinted>2018-08-14T20:06:18Z</cp:lastPrinted>
  <dcterms:created xsi:type="dcterms:W3CDTF">2006-12-01T15:20:27Z</dcterms:created>
  <dcterms:modified xsi:type="dcterms:W3CDTF">2024-02-27T16:16:33Z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